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58" r:id="rId5"/>
    <p:sldId id="260" r:id="rId6"/>
    <p:sldId id="266" r:id="rId7"/>
    <p:sldId id="276" r:id="rId8"/>
    <p:sldId id="262" r:id="rId9"/>
    <p:sldId id="272" r:id="rId10"/>
    <p:sldId id="273" r:id="rId11"/>
    <p:sldId id="263" r:id="rId12"/>
    <p:sldId id="264" r:id="rId13"/>
    <p:sldId id="265" r:id="rId14"/>
    <p:sldId id="268" r:id="rId15"/>
    <p:sldId id="267" r:id="rId16"/>
    <p:sldId id="269" r:id="rId17"/>
    <p:sldId id="270" r:id="rId18"/>
    <p:sldId id="271" r:id="rId19"/>
    <p:sldId id="274" r:id="rId20"/>
    <p:sldId id="277" r:id="rId2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14" autoAdjust="0"/>
    <p:restoredTop sz="94660"/>
  </p:normalViewPr>
  <p:slideViewPr>
    <p:cSldViewPr snapToGrid="0">
      <p:cViewPr varScale="1">
        <p:scale>
          <a:sx n="150" d="100"/>
          <a:sy n="150" d="100"/>
        </p:scale>
        <p:origin x="624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9025A7-3266-7ACE-C54F-5925C049B4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A8C88EA-76F4-3750-4E8D-0BE8390FA7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47D0D7E-F9AF-EFB3-7628-3824A31B99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ADE3C-D41B-4859-BAB8-376B2B5E934D}" type="datetimeFigureOut">
              <a:rPr lang="ko-KR" altLang="en-US" smtClean="0"/>
              <a:t>2024-09-11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D19EF65-F97C-9CD9-499C-CB6E6CDB5F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C770EF5-EC65-E32C-B869-A208AB6911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E41BE-0DAB-4D83-BD5D-D8E0706185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99860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2636B7-3758-EC50-DAB5-C94C64DB9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A6E28EC-042C-E38C-06CD-432B38B61C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6B8A7DF-9A2A-B37A-C530-884BA027D6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ADE3C-D41B-4859-BAB8-376B2B5E934D}" type="datetimeFigureOut">
              <a:rPr lang="ko-KR" altLang="en-US" smtClean="0"/>
              <a:t>2024-09-11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1F2CAE-458C-7F41-C7E7-721DCABBF5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70867BA-D72D-3D01-920A-5064DEB169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E41BE-0DAB-4D83-BD5D-D8E0706185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04700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C99D5BF-9873-9C57-834D-919329E9072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2388CB1-0EEE-472C-D078-FF3C81D9CB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B2A18C0-881A-C6AD-ACE7-F947E40DC2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ADE3C-D41B-4859-BAB8-376B2B5E934D}" type="datetimeFigureOut">
              <a:rPr lang="ko-KR" altLang="en-US" smtClean="0"/>
              <a:t>2024-09-11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E281D3D-F2F3-0264-7797-42477D837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AEA7733-D927-8E1E-168E-9EA0ADC0B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E41BE-0DAB-4D83-BD5D-D8E0706185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12898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56DB9D-EECB-F53E-2BFB-B1CEE9BF3E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E8BD988-4E4F-1265-69BD-C606072ACA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733D222-64E7-AFF3-A26B-004B1E789A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ADE3C-D41B-4859-BAB8-376B2B5E934D}" type="datetimeFigureOut">
              <a:rPr lang="ko-KR" altLang="en-US" smtClean="0"/>
              <a:t>2024-09-11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DAB03FB-3791-6979-B719-DC53B2C706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F75C778-315E-C031-74B5-D2907E46A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E41BE-0DAB-4D83-BD5D-D8E0706185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50537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1BF955-5230-AEB0-65FC-5A93D05962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F75ED19-7E1D-9FF9-60BB-161CA90D91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3AC2318-B817-435D-E654-66A2C721EE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ADE3C-D41B-4859-BAB8-376B2B5E934D}" type="datetimeFigureOut">
              <a:rPr lang="ko-KR" altLang="en-US" smtClean="0"/>
              <a:t>2024-09-11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9FF126C-DBAB-FFEA-3E18-EAFD299373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690DA43-81AC-DE1B-2CE2-263658A6A5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E41BE-0DAB-4D83-BD5D-D8E0706185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81447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45D2CB-66DB-8CF5-1E31-662C88EB8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FB41C7D-C97D-48C5-74EF-C96128511DD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5491907-7927-14CD-B207-8F4FF5CC19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563DBC9-997A-6747-F94A-A10798CEF9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ADE3C-D41B-4859-BAB8-376B2B5E934D}" type="datetimeFigureOut">
              <a:rPr lang="ko-KR" altLang="en-US" smtClean="0"/>
              <a:t>2024-09-11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EC2D1A7-E5BC-A46C-1476-BFF4895EA4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C82DB2A-D408-6350-E10E-5A4586E8CC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E41BE-0DAB-4D83-BD5D-D8E0706185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32688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D8545D-2081-1862-85B2-56BCC7240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274A25D-565C-1733-EE65-77B8D13414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458174F-5579-B9C3-D1A0-0095D45AD3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926072E-FDD1-2B00-D49E-155892F2711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CCD9C8D-8547-E021-414A-D429119AB64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32FCE12-F3D3-2EF1-D334-45E79F94F2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ADE3C-D41B-4859-BAB8-376B2B5E934D}" type="datetimeFigureOut">
              <a:rPr lang="ko-KR" altLang="en-US" smtClean="0"/>
              <a:t>2024-09-11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F813B35-FDA3-E449-20D3-309C8A5889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9AAD79E-B434-31EF-E4F8-0E1980DE7C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E41BE-0DAB-4D83-BD5D-D8E0706185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33905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D19BD5-9D8F-2031-45BB-4B0671139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DD3FAC8-5D68-0AD1-B711-E36DB98DAF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ADE3C-D41B-4859-BAB8-376B2B5E934D}" type="datetimeFigureOut">
              <a:rPr lang="ko-KR" altLang="en-US" smtClean="0"/>
              <a:t>2024-09-11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DC3EBD4-6A9F-E156-45DA-9BF92AC0A7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0E2151E-C691-960B-0BA4-A408EB282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E41BE-0DAB-4D83-BD5D-D8E0706185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37611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4B46AFD-FAC9-716E-6A2D-4F753BDF88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ADE3C-D41B-4859-BAB8-376B2B5E934D}" type="datetimeFigureOut">
              <a:rPr lang="ko-KR" altLang="en-US" smtClean="0"/>
              <a:t>2024-09-11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2B48BEA-0F6D-3E6C-4081-F2FC6C402A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1DA62B1-AC8E-9D80-C54F-99C760B0B2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E41BE-0DAB-4D83-BD5D-D8E0706185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3420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5191F6-F39E-E6B2-C478-7F1F5E969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1E435C8-318F-AF3A-8763-C2074E407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3FC277A-4281-81F6-802A-63184D11DE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593377C-4559-77B0-0B35-26845775F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ADE3C-D41B-4859-BAB8-376B2B5E934D}" type="datetimeFigureOut">
              <a:rPr lang="ko-KR" altLang="en-US" smtClean="0"/>
              <a:t>2024-09-11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724F3C0-609F-E918-D5EC-5A632A948F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AF82525-6CCE-1E76-868D-57161759EB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E41BE-0DAB-4D83-BD5D-D8E0706185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73525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D41060-4C5D-DEC2-435D-11DBC1B9E0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606E6E0-A541-662A-22E0-2744BD7BD97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DAE467F-F0DD-B83A-1149-4C6FDA99DD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16A2A71-EFA5-8F43-1009-9B66BC5B4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ADE3C-D41B-4859-BAB8-376B2B5E934D}" type="datetimeFigureOut">
              <a:rPr lang="ko-KR" altLang="en-US" smtClean="0"/>
              <a:t>2024-09-11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7D2EAD9-24A6-A1B8-CE62-9AB6D882E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0DF9FBD-EBBD-2D81-27FC-7A009A941F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E41BE-0DAB-4D83-BD5D-D8E0706185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87093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F55751F-AAB6-AE4B-CF00-E52A3C454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6CB4CE9-5196-5723-99B6-0CF60508C1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6D830FB-526E-FD89-F066-EBFEB27347C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EFADE3C-D41B-4859-BAB8-376B2B5E934D}" type="datetimeFigureOut">
              <a:rPr lang="ko-KR" altLang="en-US" smtClean="0"/>
              <a:t>2024-09-11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17CD67F-296C-AED0-73A2-098D17FEFE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EC48FAF-2CED-611F-581D-F059DECAAD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F4E41BE-0DAB-4D83-BD5D-D8E0706185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76219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fif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75E5029-557C-EFF5-81B5-74EA1B7A7E81}"/>
              </a:ext>
            </a:extLst>
          </p:cNvPr>
          <p:cNvSpPr txBox="1"/>
          <p:nvPr/>
        </p:nvSpPr>
        <p:spPr>
          <a:xfrm>
            <a:off x="4584700" y="3059668"/>
            <a:ext cx="302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졸업작품 기획서</a:t>
            </a: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C8AF050B-370D-AF6C-183A-5CC3D71EF2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4513300"/>
              </p:ext>
            </p:extLst>
          </p:nvPr>
        </p:nvGraphicFramePr>
        <p:xfrm>
          <a:off x="8464550" y="5945716"/>
          <a:ext cx="3568700" cy="7416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17228">
                  <a:extLst>
                    <a:ext uri="{9D8B030D-6E8A-4147-A177-3AD203B41FA5}">
                      <a16:colId xmlns:a16="http://schemas.microsoft.com/office/drawing/2014/main" val="1796357595"/>
                    </a:ext>
                  </a:extLst>
                </a:gridCol>
                <a:gridCol w="2451472">
                  <a:extLst>
                    <a:ext uri="{9D8B030D-6E8A-4147-A177-3AD203B41FA5}">
                      <a16:colId xmlns:a16="http://schemas.microsoft.com/office/drawing/2014/main" val="34529881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버전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수정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34988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0.1.0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2024.09.09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4942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099609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 descr="스크린샷, 원이(가) 표시된 사진&#10;&#10;자동 생성된 설명">
            <a:extLst>
              <a:ext uri="{FF2B5EF4-FFF2-40B4-BE49-F238E27FC236}">
                <a16:creationId xmlns:a16="http://schemas.microsoft.com/office/drawing/2014/main" id="{38772AF9-32C3-3A53-B119-7E48E514107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0620" y="124822"/>
            <a:ext cx="9110759" cy="683477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75E5029-557C-EFF5-81B5-74EA1B7A7E81}"/>
              </a:ext>
            </a:extLst>
          </p:cNvPr>
          <p:cNvSpPr txBox="1"/>
          <p:nvPr/>
        </p:nvSpPr>
        <p:spPr>
          <a:xfrm>
            <a:off x="374650" y="354568"/>
            <a:ext cx="2622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조작법</a:t>
            </a:r>
            <a:r>
              <a:rPr lang="en-US" altLang="ko-KR" dirty="0"/>
              <a:t>(</a:t>
            </a:r>
            <a:r>
              <a:rPr lang="ko-KR" altLang="en-US" dirty="0"/>
              <a:t>마우스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3" name="평행 사변형 32">
            <a:extLst>
              <a:ext uri="{FF2B5EF4-FFF2-40B4-BE49-F238E27FC236}">
                <a16:creationId xmlns:a16="http://schemas.microsoft.com/office/drawing/2014/main" id="{C227D66E-8947-CDCB-28BE-D25E3FE8E4D2}"/>
              </a:ext>
            </a:extLst>
          </p:cNvPr>
          <p:cNvSpPr/>
          <p:nvPr/>
        </p:nvSpPr>
        <p:spPr>
          <a:xfrm rot="20275257">
            <a:off x="4953057" y="2958706"/>
            <a:ext cx="1242753" cy="943507"/>
          </a:xfrm>
          <a:prstGeom prst="parallelogram">
            <a:avLst>
              <a:gd name="adj" fmla="val 53993"/>
            </a:avLst>
          </a:prstGeom>
          <a:solidFill>
            <a:srgbClr val="C00000">
              <a:alpha val="6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평행 사변형 34">
            <a:extLst>
              <a:ext uri="{FF2B5EF4-FFF2-40B4-BE49-F238E27FC236}">
                <a16:creationId xmlns:a16="http://schemas.microsoft.com/office/drawing/2014/main" id="{260F772A-CFB9-A037-BADB-4704D5AAFEBC}"/>
              </a:ext>
            </a:extLst>
          </p:cNvPr>
          <p:cNvSpPr/>
          <p:nvPr/>
        </p:nvSpPr>
        <p:spPr>
          <a:xfrm rot="1335088" flipH="1">
            <a:off x="5911069" y="2964706"/>
            <a:ext cx="1268498" cy="945423"/>
          </a:xfrm>
          <a:prstGeom prst="parallelogram">
            <a:avLst>
              <a:gd name="adj" fmla="val 55605"/>
            </a:avLst>
          </a:prstGeom>
          <a:solidFill>
            <a:srgbClr val="00B0F0">
              <a:alpha val="6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FE27C84C-6FC6-3BE8-D174-8C54CFE49931}"/>
              </a:ext>
            </a:extLst>
          </p:cNvPr>
          <p:cNvCxnSpPr>
            <a:cxnSpLocks/>
          </p:cNvCxnSpPr>
          <p:nvPr/>
        </p:nvCxnSpPr>
        <p:spPr>
          <a:xfrm flipH="1" flipV="1">
            <a:off x="4685392" y="2210112"/>
            <a:ext cx="931393" cy="105181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558B8CFA-AC02-9A2E-22DE-9CCDF4AB3815}"/>
              </a:ext>
            </a:extLst>
          </p:cNvPr>
          <p:cNvSpPr txBox="1"/>
          <p:nvPr/>
        </p:nvSpPr>
        <p:spPr>
          <a:xfrm>
            <a:off x="4215708" y="1840780"/>
            <a:ext cx="67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공격</a:t>
            </a:r>
            <a:endParaRPr lang="en-US" altLang="ko-KR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3AC060D-876F-5E75-1512-6700D40D4BC9}"/>
              </a:ext>
            </a:extLst>
          </p:cNvPr>
          <p:cNvSpPr txBox="1"/>
          <p:nvPr/>
        </p:nvSpPr>
        <p:spPr>
          <a:xfrm>
            <a:off x="7158984" y="1797680"/>
            <a:ext cx="67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조준</a:t>
            </a:r>
            <a:endParaRPr lang="en-US" altLang="ko-KR" dirty="0"/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250A7819-9CD0-7475-9019-37CD5A5B8E2B}"/>
              </a:ext>
            </a:extLst>
          </p:cNvPr>
          <p:cNvCxnSpPr>
            <a:cxnSpLocks/>
          </p:cNvCxnSpPr>
          <p:nvPr/>
        </p:nvCxnSpPr>
        <p:spPr>
          <a:xfrm flipV="1">
            <a:off x="6652593" y="2167012"/>
            <a:ext cx="780527" cy="103755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33015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75E5029-557C-EFF5-81B5-74EA1B7A7E81}"/>
              </a:ext>
            </a:extLst>
          </p:cNvPr>
          <p:cNvSpPr txBox="1"/>
          <p:nvPr/>
        </p:nvSpPr>
        <p:spPr>
          <a:xfrm>
            <a:off x="374650" y="354568"/>
            <a:ext cx="2622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컨텐츠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FA3EE4A1-B3A4-E9FF-C78E-36735E3D45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2871821"/>
              </p:ext>
            </p:extLst>
          </p:nvPr>
        </p:nvGraphicFramePr>
        <p:xfrm>
          <a:off x="2032000" y="1371600"/>
          <a:ext cx="8127999" cy="3899796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678940">
                  <a:extLst>
                    <a:ext uri="{9D8B030D-6E8A-4147-A177-3AD203B41FA5}">
                      <a16:colId xmlns:a16="http://schemas.microsoft.com/office/drawing/2014/main" val="2903665718"/>
                    </a:ext>
                  </a:extLst>
                </a:gridCol>
                <a:gridCol w="6449059">
                  <a:extLst>
                    <a:ext uri="{9D8B030D-6E8A-4147-A177-3AD203B41FA5}">
                      <a16:colId xmlns:a16="http://schemas.microsoft.com/office/drawing/2014/main" val="2514788107"/>
                    </a:ext>
                  </a:extLst>
                </a:gridCol>
              </a:tblGrid>
              <a:tr h="3176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/>
                        <a:t>인원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0" dirty="0"/>
                        <a:t>1 vs 3 </a:t>
                      </a:r>
                      <a:r>
                        <a:rPr lang="ko-KR" altLang="en-US" b="0" dirty="0"/>
                        <a:t>비대칭 서바이벌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75471591"/>
                  </a:ext>
                </a:extLst>
              </a:tr>
              <a:tr h="743204">
                <a:tc>
                  <a:txBody>
                    <a:bodyPr/>
                    <a:lstStyle/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r>
                        <a:rPr lang="ko-KR" altLang="en-US" dirty="0"/>
                        <a:t>승리 조건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/>
                        <a:t>생존자 측 </a:t>
                      </a:r>
                      <a:r>
                        <a:rPr lang="en-US" altLang="ko-KR" dirty="0"/>
                        <a:t>– </a:t>
                      </a:r>
                      <a:r>
                        <a:rPr lang="ko-KR" altLang="en-US" dirty="0"/>
                        <a:t>의식을 완성</a:t>
                      </a:r>
                      <a:endParaRPr lang="en-US" altLang="ko-KR" dirty="0"/>
                    </a:p>
                    <a:p>
                      <a:pPr algn="l" latinLnBrk="1"/>
                      <a:r>
                        <a:rPr lang="ko-KR" altLang="en-US" dirty="0"/>
                        <a:t>술래 측 </a:t>
                      </a:r>
                      <a:r>
                        <a:rPr lang="en-US" altLang="ko-KR" dirty="0"/>
                        <a:t>– </a:t>
                      </a:r>
                      <a:r>
                        <a:rPr lang="ko-KR" altLang="en-US" dirty="0"/>
                        <a:t>시간이 다 될 때까지 의식을 저지하기 혹은</a:t>
                      </a:r>
                      <a:endParaRPr lang="en-US" altLang="ko-KR" dirty="0"/>
                    </a:p>
                    <a:p>
                      <a:pPr algn="l" latinLnBrk="1"/>
                      <a:r>
                        <a:rPr lang="en-US" altLang="ko-KR" dirty="0"/>
                        <a:t>             </a:t>
                      </a:r>
                      <a:r>
                        <a:rPr lang="ko-KR" altLang="en-US" dirty="0"/>
                        <a:t>상대를 다 게임오버 시키기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038658"/>
                  </a:ext>
                </a:extLst>
              </a:tr>
              <a:tr h="2619636">
                <a:tc>
                  <a:txBody>
                    <a:bodyPr/>
                    <a:lstStyle/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r>
                        <a:rPr lang="ko-KR" altLang="en-US" dirty="0"/>
                        <a:t>설명</a:t>
                      </a: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/>
                        <a:t>플레이어의 목숨은 두 개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추후 조정 가능</a:t>
                      </a:r>
                      <a:r>
                        <a:rPr lang="en-US" altLang="ko-KR" dirty="0"/>
                        <a:t>)</a:t>
                      </a:r>
                    </a:p>
                    <a:p>
                      <a:pPr algn="l" latinLnBrk="1"/>
                      <a:endParaRPr lang="en-US" altLang="ko-KR" dirty="0"/>
                    </a:p>
                    <a:p>
                      <a:pPr algn="l" latinLnBrk="1"/>
                      <a:r>
                        <a:rPr lang="ko-KR" altLang="en-US" dirty="0" err="1"/>
                        <a:t>맵의</a:t>
                      </a:r>
                      <a:r>
                        <a:rPr lang="ko-KR" altLang="en-US" dirty="0"/>
                        <a:t> </a:t>
                      </a:r>
                      <a:r>
                        <a:rPr lang="ko-KR" altLang="en-US" dirty="0" err="1"/>
                        <a:t>랜덤한</a:t>
                      </a:r>
                      <a:r>
                        <a:rPr lang="ko-KR" altLang="en-US" dirty="0"/>
                        <a:t> 위치에 오브젝트가 생성</a:t>
                      </a:r>
                      <a:endParaRPr lang="en-US" altLang="ko-KR" dirty="0"/>
                    </a:p>
                    <a:p>
                      <a:pPr algn="l" latinLnBrk="1"/>
                      <a:endParaRPr lang="en-US" altLang="ko-KR" dirty="0"/>
                    </a:p>
                    <a:p>
                      <a:pPr algn="l" latinLnBrk="1"/>
                      <a:r>
                        <a:rPr lang="ko-KR" altLang="en-US" dirty="0"/>
                        <a:t>플레이 시간은 </a:t>
                      </a:r>
                      <a:r>
                        <a:rPr lang="en-US" altLang="ko-KR" dirty="0"/>
                        <a:t>20</a:t>
                      </a:r>
                      <a:r>
                        <a:rPr lang="ko-KR" altLang="en-US" dirty="0"/>
                        <a:t>분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조정 가능</a:t>
                      </a:r>
                      <a:r>
                        <a:rPr lang="en-US" altLang="ko-KR" dirty="0"/>
                        <a:t>)</a:t>
                      </a:r>
                    </a:p>
                    <a:p>
                      <a:pPr algn="l" latinLnBrk="1"/>
                      <a:endParaRPr lang="en-US" altLang="ko-KR" dirty="0"/>
                    </a:p>
                    <a:p>
                      <a:pPr algn="l" latinLnBrk="1"/>
                      <a:r>
                        <a:rPr lang="ko-KR" altLang="en-US" dirty="0"/>
                        <a:t>시간 내에 의식을 완성시키지 못하면 술래 승리</a:t>
                      </a:r>
                      <a:r>
                        <a:rPr lang="en-US" altLang="ko-KR" dirty="0"/>
                        <a:t>.</a:t>
                      </a:r>
                    </a:p>
                    <a:p>
                      <a:pPr algn="l" latinLnBrk="1"/>
                      <a:endParaRPr lang="en-US" altLang="ko-KR" dirty="0"/>
                    </a:p>
                    <a:p>
                      <a:pPr algn="l" latinLnBrk="1"/>
                      <a:r>
                        <a:rPr lang="ko-KR" altLang="en-US" dirty="0"/>
                        <a:t>목숨이 다 한 팀원은 상호작용 불가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관전만 가능</a:t>
                      </a:r>
                      <a:r>
                        <a:rPr lang="en-US" altLang="ko-KR" dirty="0"/>
                        <a:t>) </a:t>
                      </a: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95674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313055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75E5029-557C-EFF5-81B5-74EA1B7A7E81}"/>
              </a:ext>
            </a:extLst>
          </p:cNvPr>
          <p:cNvSpPr txBox="1"/>
          <p:nvPr/>
        </p:nvSpPr>
        <p:spPr>
          <a:xfrm>
            <a:off x="374650" y="354568"/>
            <a:ext cx="2622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컨텐츠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76566461-6023-55CE-855D-4B712F679789}"/>
              </a:ext>
            </a:extLst>
          </p:cNvPr>
          <p:cNvGrpSpPr/>
          <p:nvPr/>
        </p:nvGrpSpPr>
        <p:grpSpPr>
          <a:xfrm>
            <a:off x="272045" y="1642668"/>
            <a:ext cx="4081850" cy="4081850"/>
            <a:chOff x="238511" y="891934"/>
            <a:chExt cx="4081850" cy="4081850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0C35E4A6-CDDF-6C5D-1FD1-B66E931C74D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8511" y="891934"/>
              <a:ext cx="4081850" cy="408185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823F20E-0E93-9010-3772-D2C32756D14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3170" y="1106140"/>
              <a:ext cx="3803932" cy="380393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762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6891E497-9159-A073-8D69-54FB52153BA6}"/>
                </a:ext>
              </a:extLst>
            </p:cNvPr>
            <p:cNvSpPr/>
            <p:nvPr/>
          </p:nvSpPr>
          <p:spPr>
            <a:xfrm>
              <a:off x="1308579" y="1762397"/>
              <a:ext cx="644266" cy="639992"/>
            </a:xfrm>
            <a:prstGeom prst="rect">
              <a:avLst/>
            </a:prstGeom>
            <a:solidFill>
              <a:schemeClr val="tx2">
                <a:lumMod val="10000"/>
                <a:lumOff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67640303-4138-CD39-38D0-8A7B94E790A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17144" y="1178087"/>
              <a:ext cx="235984" cy="235984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rgbClr val="FF0000"/>
                  </a:solidFill>
                </a:rPr>
                <a:t>1</a:t>
              </a:r>
              <a:endParaRPr lang="ko-KR" altLang="en-US" sz="1200" dirty="0">
                <a:solidFill>
                  <a:srgbClr val="FF0000"/>
                </a:solidFill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E723281E-1648-45DD-DCA7-5E11B6D1FFD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12720" y="1964401"/>
              <a:ext cx="235984" cy="235984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rgbClr val="FF0000"/>
                  </a:solidFill>
                </a:rPr>
                <a:t>2</a:t>
              </a:r>
              <a:endParaRPr lang="ko-KR" altLang="en-US" sz="1200" dirty="0">
                <a:solidFill>
                  <a:srgbClr val="FF0000"/>
                </a:solidFill>
              </a:endParaRPr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BC812D2B-A76C-6F36-E355-22B8318AE26D}"/>
                </a:ext>
              </a:extLst>
            </p:cNvPr>
            <p:cNvSpPr/>
            <p:nvPr/>
          </p:nvSpPr>
          <p:spPr>
            <a:xfrm>
              <a:off x="860038" y="3015218"/>
              <a:ext cx="293458" cy="451874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C5D3C741-51A1-F13B-2C9F-78F305EAA888}"/>
                </a:ext>
              </a:extLst>
            </p:cNvPr>
            <p:cNvSpPr/>
            <p:nvPr/>
          </p:nvSpPr>
          <p:spPr>
            <a:xfrm>
              <a:off x="3203657" y="1763291"/>
              <a:ext cx="293458" cy="451874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10EE8A4E-78F6-E86F-C850-B674257B3B6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88937" y="3123163"/>
              <a:ext cx="235984" cy="235984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rgbClr val="FF0000"/>
                  </a:solidFill>
                </a:rPr>
                <a:t>4</a:t>
              </a:r>
            </a:p>
          </p:txBody>
        </p:sp>
      </p:grp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6DAAB057-F010-5A84-3A89-377116F06A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2004417"/>
              </p:ext>
            </p:extLst>
          </p:nvPr>
        </p:nvGraphicFramePr>
        <p:xfrm>
          <a:off x="4697504" y="2608569"/>
          <a:ext cx="7225887" cy="215004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21043">
                  <a:extLst>
                    <a:ext uri="{9D8B030D-6E8A-4147-A177-3AD203B41FA5}">
                      <a16:colId xmlns:a16="http://schemas.microsoft.com/office/drawing/2014/main" val="536287816"/>
                    </a:ext>
                  </a:extLst>
                </a:gridCol>
                <a:gridCol w="1373505">
                  <a:extLst>
                    <a:ext uri="{9D8B030D-6E8A-4147-A177-3AD203B41FA5}">
                      <a16:colId xmlns:a16="http://schemas.microsoft.com/office/drawing/2014/main" val="1059894399"/>
                    </a:ext>
                  </a:extLst>
                </a:gridCol>
                <a:gridCol w="5131339">
                  <a:extLst>
                    <a:ext uri="{9D8B030D-6E8A-4147-A177-3AD203B41FA5}">
                      <a16:colId xmlns:a16="http://schemas.microsoft.com/office/drawing/2014/main" val="192121883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숫자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설명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807755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1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이동 구역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latinLnBrk="1">
                        <a:lnSpc>
                          <a:spcPct val="13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/>
                        <a:t>캐릭터가 이동 가능한 구역</a:t>
                      </a:r>
                      <a:endParaRPr lang="en-US" altLang="ko-KR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614154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2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/>
                        <a:t>스폰</a:t>
                      </a:r>
                      <a:r>
                        <a:rPr lang="ko-KR" altLang="en-US" sz="1200" dirty="0"/>
                        <a:t> 구역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lnSpc>
                          <a:spcPct val="13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/>
                        <a:t>생존자들의 </a:t>
                      </a:r>
                      <a:r>
                        <a:rPr lang="ko-KR" altLang="en-US" sz="1200" dirty="0" err="1"/>
                        <a:t>스폰</a:t>
                      </a:r>
                      <a:r>
                        <a:rPr lang="ko-KR" altLang="en-US" sz="1200" dirty="0"/>
                        <a:t> 구역</a:t>
                      </a:r>
                      <a:r>
                        <a:rPr lang="en-US" altLang="ko-KR" sz="1200" dirty="0"/>
                        <a:t>. </a:t>
                      </a:r>
                      <a:r>
                        <a:rPr lang="ko-KR" altLang="en-US" sz="1200" dirty="0"/>
                        <a:t>초기 </a:t>
                      </a:r>
                      <a:r>
                        <a:rPr lang="en-US" altLang="ko-KR" sz="1200" dirty="0"/>
                        <a:t>1 </a:t>
                      </a:r>
                      <a:r>
                        <a:rPr lang="ko-KR" altLang="en-US" sz="1200" dirty="0"/>
                        <a:t>회 랜덤 지점</a:t>
                      </a:r>
                      <a:endParaRPr lang="en-US" altLang="ko-KR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61378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3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/>
                        <a:t>스폰</a:t>
                      </a:r>
                      <a:r>
                        <a:rPr lang="ko-KR" altLang="en-US" sz="1200" dirty="0"/>
                        <a:t> 구역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술래</a:t>
                      </a:r>
                      <a:r>
                        <a:rPr lang="en-US" altLang="ko-KR" sz="1200" dirty="0"/>
                        <a:t>)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/>
                        <a:t>게임 시작할 때 술래 측 </a:t>
                      </a:r>
                      <a:r>
                        <a:rPr lang="ko-KR" altLang="en-US" sz="1200" dirty="0" err="1"/>
                        <a:t>스폰</a:t>
                      </a:r>
                      <a:r>
                        <a:rPr lang="ko-KR" altLang="en-US" sz="1200" dirty="0"/>
                        <a:t> 구역</a:t>
                      </a:r>
                      <a:r>
                        <a:rPr lang="en-US" altLang="ko-KR" sz="1200" dirty="0"/>
                        <a:t>. </a:t>
                      </a:r>
                      <a:r>
                        <a:rPr lang="ko-KR" altLang="en-US" sz="1200" dirty="0"/>
                        <a:t>초기 </a:t>
                      </a:r>
                      <a:r>
                        <a:rPr lang="en-US" altLang="ko-KR" sz="1200" dirty="0"/>
                        <a:t>1 </a:t>
                      </a:r>
                      <a:r>
                        <a:rPr lang="ko-KR" altLang="en-US" sz="1200" dirty="0"/>
                        <a:t>회 고정</a:t>
                      </a:r>
                      <a:r>
                        <a:rPr lang="en-US" altLang="ko-KR" sz="1200" dirty="0"/>
                        <a:t> </a:t>
                      </a:r>
                      <a:r>
                        <a:rPr lang="ko-KR" altLang="en-US" sz="1200" dirty="0"/>
                        <a:t>지점</a:t>
                      </a:r>
                      <a:endParaRPr lang="en-US" altLang="ko-KR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276491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4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/>
                        <a:t>의식 진행 </a:t>
                      </a:r>
                      <a:endParaRPr lang="en-US" altLang="ko-KR" sz="1200" dirty="0"/>
                    </a:p>
                    <a:p>
                      <a:pPr marL="0" indent="0" algn="ctr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/>
                        <a:t>오브젝트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 err="1"/>
                        <a:t>맵의</a:t>
                      </a:r>
                      <a:r>
                        <a:rPr lang="ko-KR" altLang="en-US" sz="1200" dirty="0"/>
                        <a:t> </a:t>
                      </a:r>
                      <a:r>
                        <a:rPr lang="ko-KR" altLang="en-US" sz="1200" dirty="0" err="1"/>
                        <a:t>랜덤한</a:t>
                      </a:r>
                      <a:r>
                        <a:rPr lang="ko-KR" altLang="en-US" sz="1200" dirty="0"/>
                        <a:t> 위치에 일정 거리 유지하며 생성</a:t>
                      </a:r>
                      <a:r>
                        <a:rPr lang="en-US" altLang="ko-KR" sz="1200" dirty="0"/>
                        <a:t>( </a:t>
                      </a:r>
                      <a:r>
                        <a:rPr lang="ko-KR" altLang="en-US" sz="1200" dirty="0"/>
                        <a:t>총 네 개 </a:t>
                      </a:r>
                      <a:r>
                        <a:rPr lang="en-US" altLang="ko-KR" sz="1200" dirty="0"/>
                        <a:t>)</a:t>
                      </a: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/>
                        <a:t>의식의 진행도를 높일 수 있음</a:t>
                      </a:r>
                      <a:endParaRPr lang="en-US" altLang="ko-KR" sz="1200" dirty="0"/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/>
                        <a:t>생성 방식 생각해 볼 필요 있음</a:t>
                      </a:r>
                      <a:endParaRPr lang="en-US" altLang="ko-KR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59151598"/>
                  </a:ext>
                </a:extLst>
              </a:tr>
            </a:tbl>
          </a:graphicData>
        </a:graphic>
      </p:graphicFrame>
      <p:sp>
        <p:nvSpPr>
          <p:cNvPr id="19" name="직사각형 18">
            <a:extLst>
              <a:ext uri="{FF2B5EF4-FFF2-40B4-BE49-F238E27FC236}">
                <a16:creationId xmlns:a16="http://schemas.microsoft.com/office/drawing/2014/main" id="{052596DF-7497-C073-2A44-49051B622A79}"/>
              </a:ext>
            </a:extLst>
          </p:cNvPr>
          <p:cNvSpPr/>
          <p:nvPr/>
        </p:nvSpPr>
        <p:spPr>
          <a:xfrm>
            <a:off x="2046537" y="5055133"/>
            <a:ext cx="644266" cy="639992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801E297E-07B0-A810-B50A-14146B1E674F}"/>
              </a:ext>
            </a:extLst>
          </p:cNvPr>
          <p:cNvSpPr>
            <a:spLocks noChangeAspect="1"/>
          </p:cNvSpPr>
          <p:nvPr/>
        </p:nvSpPr>
        <p:spPr>
          <a:xfrm>
            <a:off x="2263057" y="5255942"/>
            <a:ext cx="235984" cy="235984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FF0000"/>
                </a:solidFill>
              </a:rPr>
              <a:t>3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39850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75E5029-557C-EFF5-81B5-74EA1B7A7E81}"/>
              </a:ext>
            </a:extLst>
          </p:cNvPr>
          <p:cNvSpPr txBox="1"/>
          <p:nvPr/>
        </p:nvSpPr>
        <p:spPr>
          <a:xfrm>
            <a:off x="374650" y="354568"/>
            <a:ext cx="2622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술래</a:t>
            </a:r>
            <a:r>
              <a:rPr lang="en-US" altLang="ko-KR" dirty="0"/>
              <a:t>(</a:t>
            </a:r>
            <a:r>
              <a:rPr lang="ko-KR" altLang="en-US" dirty="0"/>
              <a:t>경찰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6" name="그림 5" descr="의류, 사람, 무기, 건물이(가) 표시된 사진&#10;&#10;자동 생성된 설명">
            <a:extLst>
              <a:ext uri="{FF2B5EF4-FFF2-40B4-BE49-F238E27FC236}">
                <a16:creationId xmlns:a16="http://schemas.microsoft.com/office/drawing/2014/main" id="{DDA9AF92-A7BE-CD2A-A874-0251B6FCA5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650" y="1141416"/>
            <a:ext cx="3822705" cy="524786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63A5D04-2193-8FBC-C3DF-DF740C784BB9}"/>
              </a:ext>
            </a:extLst>
          </p:cNvPr>
          <p:cNvSpPr txBox="1"/>
          <p:nvPr/>
        </p:nvSpPr>
        <p:spPr>
          <a:xfrm>
            <a:off x="4768850" y="2551837"/>
            <a:ext cx="664845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마을의 보안관으로</a:t>
            </a:r>
            <a:r>
              <a:rPr lang="en-US" altLang="ko-KR" dirty="0"/>
              <a:t>, </a:t>
            </a:r>
            <a:r>
              <a:rPr lang="ko-KR" altLang="en-US" dirty="0"/>
              <a:t>맵 곳곳의 오브젝트를 수사하여 생존자 측의 의식 완성을 저지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기본적으로 아이템</a:t>
            </a:r>
            <a:r>
              <a:rPr lang="en-US" altLang="ko-KR" dirty="0"/>
              <a:t>(</a:t>
            </a:r>
            <a:r>
              <a:rPr lang="ko-KR" altLang="en-US" dirty="0"/>
              <a:t>무기</a:t>
            </a:r>
            <a:r>
              <a:rPr lang="en-US" altLang="ko-KR" dirty="0"/>
              <a:t>, </a:t>
            </a:r>
            <a:r>
              <a:rPr lang="ko-KR" altLang="en-US" dirty="0" err="1"/>
              <a:t>방어구</a:t>
            </a:r>
            <a:r>
              <a:rPr lang="ko-KR" altLang="en-US" dirty="0"/>
              <a:t> 등</a:t>
            </a:r>
            <a:r>
              <a:rPr lang="en-US" altLang="ko-KR" dirty="0"/>
              <a:t>)</a:t>
            </a:r>
            <a:r>
              <a:rPr lang="ko-KR" altLang="en-US" dirty="0"/>
              <a:t>을 가지고 시작</a:t>
            </a:r>
            <a:r>
              <a:rPr lang="en-US" altLang="ko-KR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마을 랜덤 지점에 있는 경찰서 무기고에서 아이템 </a:t>
            </a:r>
            <a:r>
              <a:rPr lang="ko-KR" altLang="en-US" dirty="0" err="1"/>
              <a:t>파밍</a:t>
            </a:r>
            <a:r>
              <a:rPr lang="ko-KR" altLang="en-US" dirty="0"/>
              <a:t> 가능</a:t>
            </a:r>
            <a:r>
              <a:rPr lang="en-US" altLang="ko-KR" dirty="0"/>
              <a:t>. 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열쇠는 </a:t>
            </a:r>
            <a:r>
              <a:rPr lang="ko-KR" altLang="en-US" dirty="0" err="1"/>
              <a:t>랜덤한</a:t>
            </a:r>
            <a:r>
              <a:rPr lang="ko-KR" altLang="en-US" dirty="0"/>
              <a:t> 위치에 있는 경찰관 시체에서 얻을 수 있음</a:t>
            </a:r>
            <a:r>
              <a:rPr lang="en-US" altLang="ko-KR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기본 이동속도 </a:t>
            </a:r>
            <a:r>
              <a:rPr lang="en-US" altLang="ko-KR" dirty="0"/>
              <a:t>5.8m/s (</a:t>
            </a:r>
            <a:r>
              <a:rPr lang="ko-KR" altLang="en-US" dirty="0"/>
              <a:t>변동 가능</a:t>
            </a:r>
            <a:r>
              <a:rPr lang="en-US" altLang="ko-K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6205311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75E5029-557C-EFF5-81B5-74EA1B7A7E81}"/>
              </a:ext>
            </a:extLst>
          </p:cNvPr>
          <p:cNvSpPr txBox="1"/>
          <p:nvPr/>
        </p:nvSpPr>
        <p:spPr>
          <a:xfrm>
            <a:off x="374650" y="354568"/>
            <a:ext cx="2622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생존자</a:t>
            </a:r>
            <a:r>
              <a:rPr lang="en-US" altLang="ko-KR" dirty="0"/>
              <a:t>(</a:t>
            </a:r>
            <a:r>
              <a:rPr lang="ko-KR" altLang="en-US" dirty="0"/>
              <a:t>주민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3A5D04-2193-8FBC-C3DF-DF740C784BB9}"/>
              </a:ext>
            </a:extLst>
          </p:cNvPr>
          <p:cNvSpPr txBox="1"/>
          <p:nvPr/>
        </p:nvSpPr>
        <p:spPr>
          <a:xfrm>
            <a:off x="5031684" y="2413337"/>
            <a:ext cx="664845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마을 주민들</a:t>
            </a:r>
            <a:r>
              <a:rPr lang="en-US" altLang="ko-KR" dirty="0"/>
              <a:t>. </a:t>
            </a:r>
            <a:r>
              <a:rPr lang="ko-KR" altLang="en-US" dirty="0"/>
              <a:t>맵 곳곳에 있는 오브젝트를 활용하여 술래 측을 방해하거나 숨어 다니며 의식을 완성하는 것이 목표</a:t>
            </a:r>
            <a:r>
              <a:rPr lang="en-US" altLang="ko-KR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아이템을 가지지 못한 채로 시작</a:t>
            </a:r>
            <a:r>
              <a:rPr lang="en-US" altLang="ko-KR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마을 랜덤 지점에 있는 경찰서 무기고에서 아이템 </a:t>
            </a:r>
            <a:r>
              <a:rPr lang="ko-KR" altLang="en-US" dirty="0" err="1"/>
              <a:t>파밍</a:t>
            </a:r>
            <a:r>
              <a:rPr lang="ko-KR" altLang="en-US" dirty="0"/>
              <a:t> 가능</a:t>
            </a:r>
            <a:r>
              <a:rPr lang="en-US" altLang="ko-KR" dirty="0"/>
              <a:t>. 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열쇠는 </a:t>
            </a:r>
            <a:r>
              <a:rPr lang="ko-KR" altLang="en-US" dirty="0" err="1"/>
              <a:t>랜덤한</a:t>
            </a:r>
            <a:r>
              <a:rPr lang="ko-KR" altLang="en-US" dirty="0"/>
              <a:t> 위치에 있는 경찰관 시체에서 얻을 수 있음</a:t>
            </a:r>
            <a:r>
              <a:rPr lang="en-US" altLang="ko-KR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기본 이동속도</a:t>
            </a:r>
            <a:r>
              <a:rPr lang="en-US" altLang="ko-KR" dirty="0"/>
              <a:t>(</a:t>
            </a:r>
            <a:r>
              <a:rPr lang="ko-KR" altLang="en-US" dirty="0"/>
              <a:t>걷기</a:t>
            </a:r>
            <a:r>
              <a:rPr lang="en-US" altLang="ko-KR" dirty="0"/>
              <a:t>) 1.3m/s (</a:t>
            </a:r>
            <a:r>
              <a:rPr lang="ko-KR" altLang="en-US" dirty="0"/>
              <a:t>변동 가능</a:t>
            </a:r>
            <a:r>
              <a:rPr lang="en-US" altLang="ko-KR" dirty="0"/>
              <a:t>)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기본 이동속도</a:t>
            </a:r>
            <a:r>
              <a:rPr lang="en-US" altLang="ko-KR" dirty="0"/>
              <a:t>(</a:t>
            </a:r>
            <a:r>
              <a:rPr lang="ko-KR" altLang="en-US" dirty="0"/>
              <a:t>달리기</a:t>
            </a:r>
            <a:r>
              <a:rPr lang="en-US" altLang="ko-KR" dirty="0"/>
              <a:t>) 4.8m/s (</a:t>
            </a:r>
            <a:r>
              <a:rPr lang="ko-KR" altLang="en-US" dirty="0"/>
              <a:t>변동 가능</a:t>
            </a:r>
            <a:r>
              <a:rPr lang="en-US" altLang="ko-KR" dirty="0"/>
              <a:t>)</a:t>
            </a:r>
          </a:p>
        </p:txBody>
      </p:sp>
      <p:pic>
        <p:nvPicPr>
          <p:cNvPr id="5" name="그림 4" descr="의류, 사람, 인간의 얼굴, 야외이(가) 표시된 사진&#10;&#10;자동 생성된 설명">
            <a:extLst>
              <a:ext uri="{FF2B5EF4-FFF2-40B4-BE49-F238E27FC236}">
                <a16:creationId xmlns:a16="http://schemas.microsoft.com/office/drawing/2014/main" id="{D01F5C69-D258-61A5-9A61-506B88BAA7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650" y="1325218"/>
            <a:ext cx="4285828" cy="4207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8253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75E5029-557C-EFF5-81B5-74EA1B7A7E81}"/>
              </a:ext>
            </a:extLst>
          </p:cNvPr>
          <p:cNvSpPr txBox="1"/>
          <p:nvPr/>
        </p:nvSpPr>
        <p:spPr>
          <a:xfrm>
            <a:off x="374650" y="354568"/>
            <a:ext cx="2622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모델링 필요 요소 정리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E3262A-BEB5-D548-62A5-496F4AA59E74}"/>
              </a:ext>
            </a:extLst>
          </p:cNvPr>
          <p:cNvSpPr txBox="1"/>
          <p:nvPr/>
        </p:nvSpPr>
        <p:spPr>
          <a:xfrm>
            <a:off x="2771775" y="1859339"/>
            <a:ext cx="664845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오브젝트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제단</a:t>
            </a:r>
            <a:r>
              <a:rPr lang="en-US" altLang="ko-KR" dirty="0"/>
              <a:t>(</a:t>
            </a:r>
            <a:r>
              <a:rPr lang="ko-KR" altLang="en-US" dirty="0"/>
              <a:t> 다른 버전으로 세 개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술래 측 캐릭터 하나 </a:t>
            </a:r>
            <a:r>
              <a:rPr lang="en-US" altLang="ko-KR" dirty="0"/>
              <a:t>– </a:t>
            </a:r>
            <a:r>
              <a:rPr lang="ko-KR" altLang="en-US" dirty="0"/>
              <a:t>애니메이션 제작 필요</a:t>
            </a:r>
            <a:endParaRPr lang="en-US" altLang="ko-KR" dirty="0"/>
          </a:p>
          <a:p>
            <a:r>
              <a:rPr lang="ko-KR" altLang="en-US" dirty="0"/>
              <a:t>생존자 측 캐릭터 셋 </a:t>
            </a:r>
            <a:r>
              <a:rPr lang="en-US" altLang="ko-KR" dirty="0"/>
              <a:t>– </a:t>
            </a:r>
            <a:r>
              <a:rPr lang="ko-KR" altLang="en-US" dirty="0"/>
              <a:t>애니메이션 제작 필요</a:t>
            </a:r>
            <a:endParaRPr lang="en-US" altLang="ko-KR" dirty="0"/>
          </a:p>
          <a:p>
            <a:r>
              <a:rPr lang="ko-KR" altLang="en-US" dirty="0"/>
              <a:t>총기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자동권총 </a:t>
            </a:r>
            <a:r>
              <a:rPr lang="en-US" altLang="ko-KR" dirty="0"/>
              <a:t>/ </a:t>
            </a:r>
            <a:r>
              <a:rPr lang="ko-KR" altLang="en-US" dirty="0"/>
              <a:t>리볼버 </a:t>
            </a:r>
            <a:r>
              <a:rPr lang="en-US" altLang="ko-KR" dirty="0"/>
              <a:t>/ </a:t>
            </a:r>
            <a:r>
              <a:rPr lang="ko-KR" altLang="en-US" dirty="0" err="1"/>
              <a:t>비살상</a:t>
            </a:r>
            <a:r>
              <a:rPr lang="ko-KR" altLang="en-US" dirty="0"/>
              <a:t> </a:t>
            </a:r>
            <a:r>
              <a:rPr lang="ko-KR" altLang="en-US" dirty="0" err="1"/>
              <a:t>샷건</a:t>
            </a:r>
            <a:r>
              <a:rPr lang="ko-KR" altLang="en-US" dirty="0"/>
              <a:t> </a:t>
            </a:r>
            <a:r>
              <a:rPr lang="en-US" altLang="ko-KR" dirty="0"/>
              <a:t>/ </a:t>
            </a:r>
            <a:r>
              <a:rPr lang="ko-KR" altLang="en-US" dirty="0" err="1"/>
              <a:t>테이저건</a:t>
            </a:r>
            <a:endParaRPr lang="en-US" altLang="ko-KR" dirty="0"/>
          </a:p>
          <a:p>
            <a:r>
              <a:rPr lang="ko-KR" altLang="en-US" dirty="0"/>
              <a:t>그 외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시체 세 종류</a:t>
            </a:r>
            <a:r>
              <a:rPr lang="en-US" altLang="ko-KR" dirty="0"/>
              <a:t> (</a:t>
            </a:r>
            <a:r>
              <a:rPr lang="ko-KR" altLang="en-US" dirty="0" err="1"/>
              <a:t>리깅</a:t>
            </a:r>
            <a:r>
              <a:rPr lang="ko-KR" altLang="en-US" dirty="0"/>
              <a:t> 필요</a:t>
            </a:r>
            <a:r>
              <a:rPr lang="en-US" altLang="ko-KR" dirty="0"/>
              <a:t>…?)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까마귀</a:t>
            </a:r>
            <a:r>
              <a:rPr lang="en-US" altLang="ko-KR" dirty="0"/>
              <a:t>(</a:t>
            </a:r>
            <a:r>
              <a:rPr lang="ko-KR" altLang="en-US" dirty="0"/>
              <a:t>애니메이션 제작 필요</a:t>
            </a:r>
            <a:r>
              <a:rPr lang="en-US" altLang="ko-KR" dirty="0"/>
              <a:t>)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자동차 네 종류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그 외 필요한 것 생기면 추가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7148833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75E5029-557C-EFF5-81B5-74EA1B7A7E81}"/>
              </a:ext>
            </a:extLst>
          </p:cNvPr>
          <p:cNvSpPr txBox="1"/>
          <p:nvPr/>
        </p:nvSpPr>
        <p:spPr>
          <a:xfrm>
            <a:off x="374650" y="354568"/>
            <a:ext cx="26225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모델링 필요 요소 정리 </a:t>
            </a:r>
            <a:r>
              <a:rPr lang="en-US" altLang="ko-KR" dirty="0"/>
              <a:t>– </a:t>
            </a:r>
            <a:r>
              <a:rPr lang="ko-KR" altLang="en-US" dirty="0"/>
              <a:t>마을 레퍼런스</a:t>
            </a:r>
          </a:p>
        </p:txBody>
      </p:sp>
      <p:pic>
        <p:nvPicPr>
          <p:cNvPr id="8" name="그림 7" descr="야외, 나무, 산, 집이(가) 표시된 사진&#10;&#10;자동 생성된 설명">
            <a:extLst>
              <a:ext uri="{FF2B5EF4-FFF2-40B4-BE49-F238E27FC236}">
                <a16:creationId xmlns:a16="http://schemas.microsoft.com/office/drawing/2014/main" id="{7F0EBD2B-B6BF-1FB2-4134-70A5FE1639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9136" y="1184671"/>
            <a:ext cx="9233728" cy="5193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3152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75E5029-557C-EFF5-81B5-74EA1B7A7E81}"/>
              </a:ext>
            </a:extLst>
          </p:cNvPr>
          <p:cNvSpPr txBox="1"/>
          <p:nvPr/>
        </p:nvSpPr>
        <p:spPr>
          <a:xfrm>
            <a:off x="374650" y="354568"/>
            <a:ext cx="3035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클라이언트 </a:t>
            </a:r>
            <a:r>
              <a:rPr lang="en-US" altLang="ko-KR" dirty="0"/>
              <a:t>/ </a:t>
            </a:r>
            <a:r>
              <a:rPr lang="ko-KR" altLang="en-US" dirty="0"/>
              <a:t>서버 요청사항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F21151F-D4AD-3C50-E58C-A679785A2BAF}"/>
              </a:ext>
            </a:extLst>
          </p:cNvPr>
          <p:cNvSpPr txBox="1"/>
          <p:nvPr/>
        </p:nvSpPr>
        <p:spPr>
          <a:xfrm>
            <a:off x="1479550" y="1746250"/>
            <a:ext cx="9232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변동 가능한 데이터</a:t>
            </a:r>
            <a:r>
              <a:rPr lang="en-US" altLang="ko-KR" dirty="0"/>
              <a:t>(</a:t>
            </a:r>
            <a:r>
              <a:rPr lang="ko-KR" altLang="en-US" dirty="0"/>
              <a:t>속도</a:t>
            </a:r>
            <a:r>
              <a:rPr lang="en-US" altLang="ko-KR" dirty="0"/>
              <a:t> / </a:t>
            </a:r>
            <a:r>
              <a:rPr lang="ko-KR" altLang="en-US" dirty="0"/>
              <a:t>데미지 등</a:t>
            </a:r>
            <a:r>
              <a:rPr lang="en-US" altLang="ko-KR" dirty="0"/>
              <a:t>)</a:t>
            </a:r>
            <a:r>
              <a:rPr lang="ko-KR" altLang="en-US" dirty="0"/>
              <a:t>을 쉽게 바꿀 수 있도록</a:t>
            </a:r>
            <a:r>
              <a:rPr lang="en-US" altLang="ko-KR" dirty="0"/>
              <a:t>…</a:t>
            </a:r>
            <a:r>
              <a:rPr lang="ko-KR" altLang="en-US" dirty="0"/>
              <a:t>방법 생각해 볼 필요 있음</a:t>
            </a:r>
            <a:endParaRPr lang="en-US" altLang="ko-KR" dirty="0"/>
          </a:p>
          <a:p>
            <a:r>
              <a:rPr lang="ko-KR" altLang="en-US" dirty="0"/>
              <a:t>추후 요청사항 있을 시 추가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5721646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75E5029-557C-EFF5-81B5-74EA1B7A7E81}"/>
              </a:ext>
            </a:extLst>
          </p:cNvPr>
          <p:cNvSpPr txBox="1"/>
          <p:nvPr/>
        </p:nvSpPr>
        <p:spPr>
          <a:xfrm>
            <a:off x="374650" y="354568"/>
            <a:ext cx="3035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전투 기획서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836A05A-D8C6-1230-D244-568598384779}"/>
              </a:ext>
            </a:extLst>
          </p:cNvPr>
          <p:cNvSpPr txBox="1"/>
          <p:nvPr/>
        </p:nvSpPr>
        <p:spPr>
          <a:xfrm>
            <a:off x="488950" y="1219200"/>
            <a:ext cx="101282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주민과 경찰 전투</a:t>
            </a:r>
            <a:endParaRPr lang="en-US" altLang="ko-KR" dirty="0"/>
          </a:p>
          <a:p>
            <a:r>
              <a:rPr lang="ko-KR" altLang="en-US" dirty="0"/>
              <a:t>주민 </a:t>
            </a:r>
            <a:r>
              <a:rPr lang="en-US" altLang="ko-KR" dirty="0"/>
              <a:t>– </a:t>
            </a:r>
            <a:r>
              <a:rPr lang="ko-KR" altLang="en-US" dirty="0"/>
              <a:t>초능력 사용</a:t>
            </a:r>
            <a:endParaRPr lang="en-US" altLang="ko-KR" dirty="0"/>
          </a:p>
          <a:p>
            <a:r>
              <a:rPr lang="ko-KR" altLang="en-US" dirty="0"/>
              <a:t>경찰 </a:t>
            </a:r>
            <a:r>
              <a:rPr lang="en-US" altLang="ko-KR" dirty="0"/>
              <a:t>– </a:t>
            </a:r>
            <a:r>
              <a:rPr lang="ko-KR" altLang="en-US" dirty="0"/>
              <a:t>물리적인 무기 사용 </a:t>
            </a:r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D78FA4-CDFA-A93C-14C3-27E93BD230E9}"/>
              </a:ext>
            </a:extLst>
          </p:cNvPr>
          <p:cNvSpPr txBox="1"/>
          <p:nvPr/>
        </p:nvSpPr>
        <p:spPr>
          <a:xfrm>
            <a:off x="488950" y="2406650"/>
            <a:ext cx="1012825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주민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능력 정리</a:t>
            </a:r>
            <a:r>
              <a:rPr lang="en-US" altLang="ko-KR" dirty="0"/>
              <a:t>(</a:t>
            </a:r>
            <a:r>
              <a:rPr lang="ko-KR" altLang="en-US" dirty="0" err="1"/>
              <a:t>추가할만</a:t>
            </a:r>
            <a:r>
              <a:rPr lang="ko-KR" altLang="en-US" dirty="0"/>
              <a:t> 한 능력 정리</a:t>
            </a:r>
            <a:r>
              <a:rPr lang="en-US" altLang="ko-KR" dirty="0"/>
              <a:t>)</a:t>
            </a:r>
          </a:p>
          <a:p>
            <a:pPr marL="742950" lvl="1" indent="-285750">
              <a:buFontTx/>
              <a:buChar char="-"/>
            </a:pPr>
            <a:r>
              <a:rPr lang="ko-KR" altLang="en-US" dirty="0" err="1"/>
              <a:t>패링</a:t>
            </a:r>
            <a:endParaRPr lang="en-US" altLang="ko-KR" dirty="0"/>
          </a:p>
          <a:p>
            <a:pPr marL="742950" lvl="1" indent="-285750">
              <a:buFontTx/>
              <a:buChar char="-"/>
            </a:pPr>
            <a:r>
              <a:rPr lang="ko-KR" altLang="en-US" dirty="0"/>
              <a:t>총알 막기</a:t>
            </a:r>
            <a:r>
              <a:rPr lang="en-US" altLang="ko-KR" dirty="0"/>
              <a:t>(</a:t>
            </a:r>
            <a:r>
              <a:rPr lang="ko-KR" altLang="en-US" dirty="0" err="1"/>
              <a:t>염동력</a:t>
            </a:r>
            <a:r>
              <a:rPr lang="ko-KR" altLang="en-US" dirty="0"/>
              <a:t> 비슷한</a:t>
            </a:r>
            <a:r>
              <a:rPr lang="en-US" altLang="ko-KR" dirty="0"/>
              <a:t>)</a:t>
            </a:r>
          </a:p>
          <a:p>
            <a:pPr marL="742950" lvl="1" indent="-285750">
              <a:buFontTx/>
              <a:buChar char="-"/>
            </a:pPr>
            <a:r>
              <a:rPr lang="ko-KR" altLang="en-US" dirty="0"/>
              <a:t>회피</a:t>
            </a:r>
            <a:endParaRPr lang="en-US" altLang="ko-KR" dirty="0"/>
          </a:p>
          <a:p>
            <a:pPr marL="742950" lvl="1" indent="-285750">
              <a:buFontTx/>
              <a:buChar char="-"/>
            </a:pPr>
            <a:r>
              <a:rPr lang="ko-KR" altLang="en-US" dirty="0"/>
              <a:t>속도 상승</a:t>
            </a:r>
            <a:r>
              <a:rPr lang="en-US" altLang="ko-KR" dirty="0"/>
              <a:t>(</a:t>
            </a:r>
            <a:r>
              <a:rPr lang="ko-KR" altLang="en-US" dirty="0"/>
              <a:t>일시적</a:t>
            </a:r>
            <a:r>
              <a:rPr lang="en-US" altLang="ko-KR" dirty="0"/>
              <a:t>)</a:t>
            </a:r>
            <a:endParaRPr lang="en-US" altLang="ko-KR" b="1" dirty="0"/>
          </a:p>
          <a:p>
            <a:r>
              <a:rPr lang="ko-KR" altLang="en-US" dirty="0"/>
              <a:t>경찰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무기 정리</a:t>
            </a:r>
            <a:endParaRPr lang="en-US" altLang="ko-KR" dirty="0"/>
          </a:p>
          <a:p>
            <a:pPr marL="742950" lvl="1" indent="-285750">
              <a:buFontTx/>
              <a:buChar char="-"/>
            </a:pPr>
            <a:r>
              <a:rPr lang="ko-KR" altLang="en-US" dirty="0"/>
              <a:t>권총</a:t>
            </a:r>
            <a:endParaRPr lang="en-US" altLang="ko-KR" dirty="0"/>
          </a:p>
          <a:p>
            <a:pPr marL="742950" lvl="1" indent="-285750">
              <a:buFontTx/>
              <a:buChar char="-"/>
            </a:pPr>
            <a:r>
              <a:rPr lang="ko-KR" altLang="en-US" dirty="0" err="1"/>
              <a:t>테이저건</a:t>
            </a:r>
            <a:endParaRPr lang="en-US" altLang="ko-KR" dirty="0"/>
          </a:p>
          <a:p>
            <a:pPr marL="742950" lvl="1" indent="-285750">
              <a:buFontTx/>
              <a:buChar char="-"/>
            </a:pPr>
            <a:r>
              <a:rPr lang="ko-KR" altLang="en-US" dirty="0"/>
              <a:t>몽둥이</a:t>
            </a:r>
            <a:endParaRPr lang="en-US" altLang="ko-KR" dirty="0"/>
          </a:p>
          <a:p>
            <a:pPr marL="742950" lvl="1" indent="-285750">
              <a:buFontTx/>
              <a:buChar char="-"/>
            </a:pPr>
            <a:r>
              <a:rPr lang="ko-KR" altLang="en-US" dirty="0" err="1"/>
              <a:t>고무탄</a:t>
            </a:r>
            <a:r>
              <a:rPr lang="ko-KR" altLang="en-US" dirty="0"/>
              <a:t> 총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3840583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75E5029-557C-EFF5-81B5-74EA1B7A7E81}"/>
              </a:ext>
            </a:extLst>
          </p:cNvPr>
          <p:cNvSpPr txBox="1"/>
          <p:nvPr/>
        </p:nvSpPr>
        <p:spPr>
          <a:xfrm>
            <a:off x="374650" y="354568"/>
            <a:ext cx="3035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전투 기획서</a:t>
            </a:r>
            <a:endParaRPr lang="en-US" altLang="ko-K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C2A9D95-A146-7503-8C4B-5745F4A6A107}"/>
              </a:ext>
            </a:extLst>
          </p:cNvPr>
          <p:cNvSpPr txBox="1"/>
          <p:nvPr/>
        </p:nvSpPr>
        <p:spPr>
          <a:xfrm>
            <a:off x="907773" y="2690336"/>
            <a:ext cx="935603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경찰의 공격에 대응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주민 측의 능동적인 공격은 게임의 기본 구조를 크게 해치므로</a:t>
            </a:r>
            <a:r>
              <a:rPr lang="en-US" altLang="ko-KR" dirty="0"/>
              <a:t>, </a:t>
            </a:r>
            <a:r>
              <a:rPr lang="ko-KR" altLang="en-US" dirty="0"/>
              <a:t>경찰의 공격에 수동적인 대응만 할 수 있도록 하여 게임의 기본 구조를 지킨다</a:t>
            </a:r>
            <a:r>
              <a:rPr lang="en-US" altLang="ko-KR" dirty="0"/>
              <a:t>. 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근거리 공격은 회피</a:t>
            </a:r>
            <a:r>
              <a:rPr lang="en-US" altLang="ko-KR" dirty="0"/>
              <a:t>, </a:t>
            </a:r>
            <a:r>
              <a:rPr lang="ko-KR" altLang="en-US" dirty="0"/>
              <a:t>원거리 공격은 타이밍에 맞춰 막기 혹은 순간적으로 속도를 높여 조준을 어렵게 하는 방향으로 회피할 수 있도록 한다</a:t>
            </a:r>
            <a:r>
              <a:rPr lang="en-US" altLang="ko-KR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4914711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75E5029-557C-EFF5-81B5-74EA1B7A7E81}"/>
              </a:ext>
            </a:extLst>
          </p:cNvPr>
          <p:cNvSpPr txBox="1"/>
          <p:nvPr/>
        </p:nvSpPr>
        <p:spPr>
          <a:xfrm>
            <a:off x="374650" y="354568"/>
            <a:ext cx="26225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레퍼런스 게임 분석</a:t>
            </a:r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클라이언트</a:t>
            </a:r>
            <a:endParaRPr lang="en-US" altLang="ko-K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871E0DF-B08E-B015-F3B4-10DB5E292EE4}"/>
              </a:ext>
            </a:extLst>
          </p:cNvPr>
          <p:cNvSpPr txBox="1"/>
          <p:nvPr/>
        </p:nvSpPr>
        <p:spPr>
          <a:xfrm>
            <a:off x="825500" y="1141789"/>
            <a:ext cx="911225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게임 클라이언트 구현</a:t>
            </a:r>
          </a:p>
          <a:p>
            <a:endParaRPr lang="ko-KR" altLang="en-US" sz="1400" dirty="0"/>
          </a:p>
          <a:p>
            <a:r>
              <a:rPr lang="en-US" altLang="ko-KR" sz="1400" dirty="0"/>
              <a:t>- </a:t>
            </a:r>
            <a:r>
              <a:rPr lang="ko-KR" altLang="en-US" sz="1400" dirty="0"/>
              <a:t>술래는 </a:t>
            </a:r>
            <a:r>
              <a:rPr lang="en-US" altLang="ko-KR" sz="1400" dirty="0"/>
              <a:t>1</a:t>
            </a:r>
            <a:r>
              <a:rPr lang="ko-KR" altLang="en-US" sz="1400" dirty="0"/>
              <a:t>인칭 </a:t>
            </a:r>
            <a:r>
              <a:rPr lang="en-US" altLang="ko-KR" sz="1400" dirty="0"/>
              <a:t>/ </a:t>
            </a:r>
            <a:r>
              <a:rPr lang="ko-KR" altLang="en-US" sz="1400" dirty="0"/>
              <a:t>생존자는 </a:t>
            </a:r>
            <a:r>
              <a:rPr lang="en-US" altLang="ko-KR" sz="1400" dirty="0"/>
              <a:t>3</a:t>
            </a:r>
            <a:r>
              <a:rPr lang="ko-KR" altLang="en-US" sz="1400" dirty="0"/>
              <a:t>인칭 시점</a:t>
            </a:r>
          </a:p>
          <a:p>
            <a:endParaRPr lang="ko-KR" altLang="en-US" sz="1400" dirty="0"/>
          </a:p>
          <a:p>
            <a:r>
              <a:rPr lang="ko-KR" altLang="en-US" sz="1400" dirty="0"/>
              <a:t>술래</a:t>
            </a:r>
            <a:r>
              <a:rPr lang="en-US" altLang="ko-KR" sz="1400" dirty="0"/>
              <a:t>(</a:t>
            </a:r>
            <a:r>
              <a:rPr lang="ko-KR" altLang="en-US" sz="1400" dirty="0"/>
              <a:t>엔티티</a:t>
            </a:r>
            <a:r>
              <a:rPr lang="en-US" altLang="ko-KR" sz="1400" dirty="0"/>
              <a:t>)</a:t>
            </a:r>
          </a:p>
          <a:p>
            <a:r>
              <a:rPr lang="en-US" altLang="ko-KR" sz="1400" dirty="0"/>
              <a:t>- </a:t>
            </a:r>
            <a:r>
              <a:rPr lang="ko-KR" altLang="en-US" sz="1400" dirty="0"/>
              <a:t>공포범위</a:t>
            </a:r>
            <a:r>
              <a:rPr lang="en-US" altLang="ko-KR" sz="1400" dirty="0"/>
              <a:t>( </a:t>
            </a:r>
            <a:r>
              <a:rPr lang="ko-KR" altLang="en-US" sz="1400" dirty="0"/>
              <a:t>술래가 가까워지면 심장소리 </a:t>
            </a:r>
            <a:r>
              <a:rPr lang="en-US" altLang="ko-KR" sz="1400" dirty="0"/>
              <a:t>), </a:t>
            </a:r>
            <a:r>
              <a:rPr lang="ko-KR" altLang="en-US" sz="1400" dirty="0"/>
              <a:t>안광</a:t>
            </a:r>
            <a:r>
              <a:rPr lang="en-US" altLang="ko-KR" sz="1400" dirty="0"/>
              <a:t>, </a:t>
            </a:r>
            <a:r>
              <a:rPr lang="ko-KR" altLang="en-US" sz="1400" dirty="0"/>
              <a:t>분노</a:t>
            </a:r>
          </a:p>
          <a:p>
            <a:r>
              <a:rPr lang="en-US" altLang="ko-KR" sz="1400" dirty="0"/>
              <a:t>- </a:t>
            </a:r>
            <a:r>
              <a:rPr lang="ko-KR" altLang="en-US" sz="1400" dirty="0"/>
              <a:t>공격</a:t>
            </a:r>
            <a:r>
              <a:rPr lang="en-US" altLang="ko-KR" sz="1400" dirty="0"/>
              <a:t>(</a:t>
            </a:r>
            <a:r>
              <a:rPr lang="ko-KR" altLang="en-US" sz="1400" dirty="0"/>
              <a:t>술래</a:t>
            </a:r>
            <a:r>
              <a:rPr lang="en-US" altLang="ko-KR" sz="1400" dirty="0"/>
              <a:t>) : </a:t>
            </a:r>
            <a:r>
              <a:rPr lang="ko-KR" altLang="en-US" sz="1400" dirty="0"/>
              <a:t>성공 시 </a:t>
            </a:r>
            <a:r>
              <a:rPr lang="en-US" altLang="ko-KR" sz="1400" dirty="0"/>
              <a:t>2.7</a:t>
            </a:r>
            <a:r>
              <a:rPr lang="ko-KR" altLang="en-US" sz="1400" dirty="0"/>
              <a:t>초</a:t>
            </a:r>
            <a:r>
              <a:rPr lang="en-US" altLang="ko-KR" sz="1400" dirty="0"/>
              <a:t>, </a:t>
            </a:r>
            <a:r>
              <a:rPr lang="ko-KR" altLang="en-US" sz="1400" dirty="0"/>
              <a:t>빗나갈 시 </a:t>
            </a:r>
            <a:r>
              <a:rPr lang="en-US" altLang="ko-KR" sz="1400" dirty="0"/>
              <a:t>1</a:t>
            </a:r>
            <a:r>
              <a:rPr lang="ko-KR" altLang="en-US" sz="1400" dirty="0"/>
              <a:t>초 딜레이 </a:t>
            </a:r>
            <a:r>
              <a:rPr lang="en-US" altLang="ko-KR" sz="1400" dirty="0"/>
              <a:t>/ </a:t>
            </a:r>
            <a:r>
              <a:rPr lang="ko-KR" altLang="en-US" sz="1400" dirty="0"/>
              <a:t>죽음의 상징 계열 공물 사용 시 처형</a:t>
            </a:r>
          </a:p>
          <a:p>
            <a:r>
              <a:rPr lang="en-US" altLang="ko-KR" sz="1400" dirty="0"/>
              <a:t>- </a:t>
            </a:r>
            <a:r>
              <a:rPr lang="ko-KR" altLang="en-US" sz="1400" dirty="0"/>
              <a:t>생존자 </a:t>
            </a:r>
            <a:r>
              <a:rPr lang="ko-KR" altLang="en-US" sz="1400" dirty="0" err="1"/>
              <a:t>들처매기</a:t>
            </a:r>
            <a:r>
              <a:rPr lang="ko-KR" altLang="en-US" sz="1400" dirty="0"/>
              <a:t> </a:t>
            </a:r>
            <a:r>
              <a:rPr lang="en-US" altLang="ko-KR" sz="1400" dirty="0"/>
              <a:t>/ </a:t>
            </a:r>
            <a:r>
              <a:rPr lang="ko-KR" altLang="en-US" sz="1400" dirty="0"/>
              <a:t>갈고리에 걸기</a:t>
            </a:r>
            <a:r>
              <a:rPr lang="en-US" altLang="ko-KR" sz="1400" dirty="0"/>
              <a:t>, </a:t>
            </a:r>
            <a:r>
              <a:rPr lang="ko-KR" altLang="en-US" sz="1400" dirty="0"/>
              <a:t>두 번 걸리면 </a:t>
            </a:r>
            <a:r>
              <a:rPr lang="ko-KR" altLang="en-US" sz="1400" dirty="0" err="1"/>
              <a:t>체력반감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반이하일때</a:t>
            </a:r>
            <a:r>
              <a:rPr lang="ko-KR" altLang="en-US" sz="1400" dirty="0"/>
              <a:t> 걸리면 즉사</a:t>
            </a:r>
          </a:p>
          <a:p>
            <a:r>
              <a:rPr lang="en-US" altLang="ko-KR" sz="1400" dirty="0"/>
              <a:t>- </a:t>
            </a:r>
            <a:r>
              <a:rPr lang="ko-KR" altLang="en-US" sz="1400" dirty="0"/>
              <a:t>발전기를 손상시켜 진행도를 깎을 수 있음</a:t>
            </a:r>
          </a:p>
          <a:p>
            <a:r>
              <a:rPr lang="en-US" altLang="ko-KR" sz="1400" dirty="0"/>
              <a:t>- </a:t>
            </a:r>
            <a:r>
              <a:rPr lang="ko-KR" altLang="en-US" sz="1400" dirty="0"/>
              <a:t>특수능력</a:t>
            </a:r>
          </a:p>
          <a:p>
            <a:endParaRPr lang="ko-KR" altLang="en-US" sz="1400" dirty="0"/>
          </a:p>
          <a:p>
            <a:r>
              <a:rPr lang="ko-KR" altLang="en-US" sz="1400" dirty="0"/>
              <a:t>생존자</a:t>
            </a:r>
          </a:p>
          <a:p>
            <a:r>
              <a:rPr lang="en-US" altLang="ko-KR" sz="1400" dirty="0"/>
              <a:t>- </a:t>
            </a:r>
            <a:r>
              <a:rPr lang="ko-KR" altLang="en-US" sz="1400" dirty="0"/>
              <a:t>건강한 상태 </a:t>
            </a:r>
            <a:r>
              <a:rPr lang="en-US" altLang="ko-KR" sz="1400" dirty="0"/>
              <a:t>/ </a:t>
            </a:r>
            <a:r>
              <a:rPr lang="ko-KR" altLang="en-US" sz="1400" dirty="0"/>
              <a:t>부상당한 상태 </a:t>
            </a:r>
            <a:r>
              <a:rPr lang="en-US" altLang="ko-KR" sz="1400" dirty="0"/>
              <a:t>/ </a:t>
            </a:r>
            <a:r>
              <a:rPr lang="ko-KR" altLang="en-US" sz="1400" dirty="0"/>
              <a:t>죽어가는 상태 </a:t>
            </a:r>
          </a:p>
          <a:p>
            <a:r>
              <a:rPr lang="en-US" altLang="ko-KR" sz="1400" dirty="0"/>
              <a:t>- </a:t>
            </a:r>
            <a:r>
              <a:rPr lang="ko-KR" altLang="en-US" sz="1400" dirty="0"/>
              <a:t>잡혔을 때 저항 시 </a:t>
            </a:r>
            <a:r>
              <a:rPr lang="en-US" altLang="ko-KR" sz="1400" dirty="0"/>
              <a:t>3</a:t>
            </a:r>
            <a:r>
              <a:rPr lang="ko-KR" altLang="en-US" sz="1400" dirty="0" err="1"/>
              <a:t>초기절</a:t>
            </a:r>
            <a:r>
              <a:rPr lang="en-US" altLang="ko-KR" sz="1400" dirty="0"/>
              <a:t>, </a:t>
            </a:r>
            <a:r>
              <a:rPr lang="ko-KR" altLang="en-US" sz="1400" dirty="0"/>
              <a:t>놓침</a:t>
            </a:r>
          </a:p>
          <a:p>
            <a:r>
              <a:rPr lang="en-US" altLang="ko-KR" sz="1400" dirty="0"/>
              <a:t>- </a:t>
            </a:r>
            <a:r>
              <a:rPr lang="ko-KR" altLang="en-US" sz="1400" dirty="0"/>
              <a:t>기어가기</a:t>
            </a:r>
          </a:p>
          <a:p>
            <a:r>
              <a:rPr lang="en-US" altLang="ko-KR" sz="1400" dirty="0"/>
              <a:t>- </a:t>
            </a:r>
            <a:r>
              <a:rPr lang="ko-KR" altLang="en-US" sz="1400" dirty="0"/>
              <a:t>발전기 수리 </a:t>
            </a:r>
            <a:r>
              <a:rPr lang="en-US" altLang="ko-KR" sz="1400" dirty="0"/>
              <a:t>/ </a:t>
            </a:r>
            <a:r>
              <a:rPr lang="ko-KR" altLang="en-US" sz="1400" dirty="0" err="1"/>
              <a:t>판자넘기</a:t>
            </a:r>
            <a:r>
              <a:rPr lang="ko-KR" altLang="en-US" sz="1400" dirty="0"/>
              <a:t> </a:t>
            </a:r>
            <a:r>
              <a:rPr lang="en-US" altLang="ko-KR" sz="1400" dirty="0"/>
              <a:t>/ </a:t>
            </a:r>
            <a:r>
              <a:rPr lang="ko-KR" altLang="en-US" sz="1400" dirty="0"/>
              <a:t>생존자 구출 </a:t>
            </a:r>
            <a:r>
              <a:rPr lang="en-US" altLang="ko-KR" sz="1400" dirty="0"/>
              <a:t>/ </a:t>
            </a:r>
            <a:r>
              <a:rPr lang="ko-KR" altLang="en-US" sz="1400" dirty="0"/>
              <a:t>치료</a:t>
            </a:r>
          </a:p>
          <a:p>
            <a:r>
              <a:rPr lang="en-US" altLang="ko-KR" sz="1400" dirty="0"/>
              <a:t>- </a:t>
            </a:r>
            <a:r>
              <a:rPr lang="ko-KR" altLang="en-US" sz="1400" dirty="0"/>
              <a:t>술래에게 피격 후 빈사가 아니라면 </a:t>
            </a:r>
            <a:r>
              <a:rPr lang="en-US" altLang="ko-KR" sz="1400" dirty="0"/>
              <a:t>1.8</a:t>
            </a:r>
            <a:r>
              <a:rPr lang="ko-KR" altLang="en-US" sz="1400" dirty="0" err="1"/>
              <a:t>초동안</a:t>
            </a:r>
            <a:r>
              <a:rPr lang="ko-KR" altLang="en-US" sz="1400" dirty="0"/>
              <a:t> 이동속도 증가</a:t>
            </a:r>
          </a:p>
          <a:p>
            <a:r>
              <a:rPr lang="en-US" altLang="ko-KR" sz="1400" dirty="0"/>
              <a:t>- </a:t>
            </a:r>
            <a:r>
              <a:rPr lang="ko-KR" altLang="en-US" sz="1400" dirty="0"/>
              <a:t>빈사</a:t>
            </a:r>
            <a:r>
              <a:rPr lang="en-US" altLang="ko-KR" sz="1400" dirty="0"/>
              <a:t>(</a:t>
            </a:r>
            <a:r>
              <a:rPr lang="ko-KR" altLang="en-US" sz="1400" dirty="0" err="1"/>
              <a:t>죽어가는상태</a:t>
            </a:r>
            <a:r>
              <a:rPr lang="en-US" altLang="ko-KR" sz="1400" dirty="0"/>
              <a:t>) : </a:t>
            </a:r>
            <a:r>
              <a:rPr lang="ko-KR" altLang="en-US" sz="1400" dirty="0"/>
              <a:t>살인마가 집어들 수 있음 </a:t>
            </a:r>
            <a:r>
              <a:rPr lang="en-US" altLang="ko-KR" sz="1400" dirty="0"/>
              <a:t>/ </a:t>
            </a:r>
            <a:r>
              <a:rPr lang="ko-KR" altLang="en-US" sz="1400" dirty="0"/>
              <a:t>출혈</a:t>
            </a:r>
            <a:r>
              <a:rPr lang="en-US" altLang="ko-KR" sz="1400" dirty="0"/>
              <a:t>-4</a:t>
            </a:r>
            <a:r>
              <a:rPr lang="ko-KR" altLang="en-US" sz="1400" dirty="0" err="1"/>
              <a:t>분지속</a:t>
            </a:r>
            <a:r>
              <a:rPr lang="ko-KR" altLang="en-US" sz="1400" dirty="0"/>
              <a:t> 시 사망 </a:t>
            </a:r>
            <a:r>
              <a:rPr lang="en-US" altLang="ko-KR" sz="1400" dirty="0"/>
              <a:t>/ </a:t>
            </a:r>
            <a:r>
              <a:rPr lang="ko-KR" altLang="en-US" sz="1400" dirty="0"/>
              <a:t>동료의 치료필요</a:t>
            </a:r>
            <a:r>
              <a:rPr lang="en-US" altLang="ko-KR" sz="1400" dirty="0"/>
              <a:t>. </a:t>
            </a:r>
            <a:r>
              <a:rPr lang="ko-KR" altLang="en-US" sz="1400" dirty="0" err="1"/>
              <a:t>회복게이지에</a:t>
            </a:r>
            <a:r>
              <a:rPr lang="ko-KR" altLang="en-US" sz="1400" dirty="0"/>
              <a:t> 따른 시간소요</a:t>
            </a:r>
            <a:r>
              <a:rPr lang="en-US" altLang="ko-KR" sz="1400" dirty="0"/>
              <a:t>, </a:t>
            </a:r>
            <a:r>
              <a:rPr lang="ko-KR" altLang="en-US" sz="1400" dirty="0"/>
              <a:t>스스로 게이지를 채워 치료시간 단축 가능  </a:t>
            </a:r>
          </a:p>
          <a:p>
            <a:r>
              <a:rPr lang="en-US" altLang="ko-KR" sz="1400" dirty="0"/>
              <a:t>- </a:t>
            </a:r>
            <a:r>
              <a:rPr lang="ko-KR" altLang="en-US" sz="1400" dirty="0"/>
              <a:t>기회 </a:t>
            </a:r>
            <a:r>
              <a:rPr lang="en-US" altLang="ko-KR" sz="1400" dirty="0"/>
              <a:t>: </a:t>
            </a:r>
            <a:r>
              <a:rPr lang="ko-KR" altLang="en-US" sz="1400" dirty="0"/>
              <a:t>덫에 걸렸을 때 </a:t>
            </a:r>
            <a:r>
              <a:rPr lang="en-US" altLang="ko-KR" sz="1400" dirty="0"/>
              <a:t>16%</a:t>
            </a:r>
            <a:r>
              <a:rPr lang="ko-KR" altLang="en-US" sz="1400" dirty="0"/>
              <a:t>확률로 탈출 가능 </a:t>
            </a:r>
            <a:r>
              <a:rPr lang="en-US" altLang="ko-KR" sz="1400" dirty="0"/>
              <a:t>/ </a:t>
            </a:r>
            <a:r>
              <a:rPr lang="ko-KR" altLang="en-US" sz="1400" dirty="0"/>
              <a:t>탈출</a:t>
            </a:r>
            <a:r>
              <a:rPr lang="en-US" altLang="ko-KR" sz="1400" dirty="0"/>
              <a:t>, </a:t>
            </a:r>
            <a:r>
              <a:rPr lang="ko-KR" altLang="en-US" sz="1400" dirty="0"/>
              <a:t>구출 시 부상당한 상태</a:t>
            </a:r>
          </a:p>
          <a:p>
            <a:r>
              <a:rPr lang="ko-KR" altLang="en-US" sz="1400" dirty="0"/>
              <a:t>	술래에게 붙잡혔을 때 저항하며 </a:t>
            </a:r>
            <a:r>
              <a:rPr lang="ko-KR" altLang="en-US" sz="1400" dirty="0" err="1"/>
              <a:t>탈출게이지</a:t>
            </a:r>
            <a:r>
              <a:rPr lang="ko-KR" altLang="en-US" sz="1400" dirty="0"/>
              <a:t> 차오르고 탈출 가능 </a:t>
            </a:r>
            <a:r>
              <a:rPr lang="en-US" altLang="ko-KR" sz="1400" dirty="0"/>
              <a:t>/ </a:t>
            </a:r>
            <a:r>
              <a:rPr lang="ko-KR" altLang="en-US" sz="1400" dirty="0"/>
              <a:t>중간에 </a:t>
            </a:r>
            <a:r>
              <a:rPr lang="ko-KR" altLang="en-US" sz="1400" dirty="0" err="1"/>
              <a:t>스킬체크</a:t>
            </a:r>
            <a:r>
              <a:rPr lang="en-US" altLang="ko-KR" sz="1400" dirty="0"/>
              <a:t>-&gt;</a:t>
            </a:r>
            <a:r>
              <a:rPr lang="ko-KR" altLang="en-US" sz="1400" dirty="0"/>
              <a:t>이동방해</a:t>
            </a:r>
          </a:p>
          <a:p>
            <a:r>
              <a:rPr lang="ko-KR" altLang="en-US" sz="1400" dirty="0"/>
              <a:t>	갈고리에 걸렸을 시 </a:t>
            </a:r>
            <a:r>
              <a:rPr lang="ko-KR" altLang="en-US" sz="1400" dirty="0" err="1"/>
              <a:t>스킬체크</a:t>
            </a:r>
            <a:r>
              <a:rPr lang="ko-KR" altLang="en-US" sz="1400" dirty="0"/>
              <a:t> </a:t>
            </a:r>
            <a:r>
              <a:rPr lang="en-US" altLang="ko-KR" sz="1400" dirty="0"/>
              <a:t>/ </a:t>
            </a:r>
            <a:r>
              <a:rPr lang="ko-KR" altLang="en-US" sz="1400" dirty="0"/>
              <a:t>체력이 </a:t>
            </a:r>
            <a:r>
              <a:rPr lang="en-US" altLang="ko-KR" sz="1400" dirty="0"/>
              <a:t>50%</a:t>
            </a:r>
            <a:r>
              <a:rPr lang="ko-KR" altLang="en-US" sz="1400" dirty="0"/>
              <a:t>되기전에 탈출시도 가능 </a:t>
            </a:r>
            <a:r>
              <a:rPr lang="en-US" altLang="ko-KR" sz="1400" dirty="0"/>
              <a:t>- 4%</a:t>
            </a:r>
            <a:r>
              <a:rPr lang="ko-KR" altLang="en-US" sz="1400" dirty="0"/>
              <a:t>확률로 탈출</a:t>
            </a:r>
            <a:r>
              <a:rPr lang="en-US" altLang="ko-KR" sz="1400" dirty="0"/>
              <a:t>, </a:t>
            </a:r>
            <a:r>
              <a:rPr lang="ko-KR" altLang="en-US" sz="1400" dirty="0"/>
              <a:t>실패 시 </a:t>
            </a:r>
            <a:r>
              <a:rPr lang="en-US" altLang="ko-KR" sz="1400" dirty="0"/>
              <a:t>22%</a:t>
            </a:r>
            <a:r>
              <a:rPr lang="ko-KR" altLang="en-US" sz="1400" dirty="0"/>
              <a:t>감소</a:t>
            </a:r>
          </a:p>
          <a:p>
            <a:r>
              <a:rPr lang="ko-KR" altLang="en-US" sz="1400" dirty="0"/>
              <a:t>	갈고리에서 체력 전부 잃으면 사망</a:t>
            </a:r>
            <a:r>
              <a:rPr lang="en-US" altLang="ko-KR" sz="1400" dirty="0"/>
              <a:t>(</a:t>
            </a:r>
            <a:r>
              <a:rPr lang="ko-KR" altLang="en-US" sz="1400" dirty="0"/>
              <a:t>가시 이벤트</a:t>
            </a:r>
            <a:r>
              <a:rPr lang="en-US" altLang="ko-KR" sz="1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2479274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75E5029-557C-EFF5-81B5-74EA1B7A7E81}"/>
              </a:ext>
            </a:extLst>
          </p:cNvPr>
          <p:cNvSpPr txBox="1"/>
          <p:nvPr/>
        </p:nvSpPr>
        <p:spPr>
          <a:xfrm>
            <a:off x="374650" y="354568"/>
            <a:ext cx="3035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전투 기획서</a:t>
            </a:r>
            <a:endParaRPr lang="en-US" altLang="ko-K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C2A9D95-A146-7503-8C4B-5745F4A6A107}"/>
              </a:ext>
            </a:extLst>
          </p:cNvPr>
          <p:cNvSpPr txBox="1"/>
          <p:nvPr/>
        </p:nvSpPr>
        <p:spPr>
          <a:xfrm>
            <a:off x="907773" y="2690336"/>
            <a:ext cx="935603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경찰의 공격에 대응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주민 측의 능동적인 공격은 게임의 기본 구조를 크게 해치므로</a:t>
            </a:r>
            <a:r>
              <a:rPr lang="en-US" altLang="ko-KR" dirty="0"/>
              <a:t>, </a:t>
            </a:r>
            <a:r>
              <a:rPr lang="ko-KR" altLang="en-US" dirty="0"/>
              <a:t>경찰의 공격에 수동적인 대응만 할 수 있도록 하여 게임의 기본 구조를 지킨다</a:t>
            </a:r>
            <a:r>
              <a:rPr lang="en-US" altLang="ko-KR" dirty="0"/>
              <a:t>. 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근거리 공격은 회피</a:t>
            </a:r>
            <a:r>
              <a:rPr lang="en-US" altLang="ko-KR" dirty="0"/>
              <a:t>, </a:t>
            </a:r>
            <a:r>
              <a:rPr lang="ko-KR" altLang="en-US" dirty="0"/>
              <a:t>원거리 공격은 타이밍에 맞춰 막기 혹은 순간적으로 속도를 높여 조준을 어렵게 하는 방향으로 회피할 수 있도록 한다</a:t>
            </a:r>
            <a:r>
              <a:rPr lang="en-US" altLang="ko-KR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6619626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75E5029-557C-EFF5-81B5-74EA1B7A7E81}"/>
              </a:ext>
            </a:extLst>
          </p:cNvPr>
          <p:cNvSpPr txBox="1"/>
          <p:nvPr/>
        </p:nvSpPr>
        <p:spPr>
          <a:xfrm>
            <a:off x="374650" y="354568"/>
            <a:ext cx="26225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레퍼런스 게임 분석 </a:t>
            </a:r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클라이언트</a:t>
            </a:r>
            <a:endParaRPr lang="en-US" altLang="ko-K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871E0DF-B08E-B015-F3B4-10DB5E292EE4}"/>
              </a:ext>
            </a:extLst>
          </p:cNvPr>
          <p:cNvSpPr txBox="1"/>
          <p:nvPr/>
        </p:nvSpPr>
        <p:spPr>
          <a:xfrm>
            <a:off x="873125" y="1437238"/>
            <a:ext cx="9112250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맵</a:t>
            </a:r>
          </a:p>
          <a:p>
            <a:r>
              <a:rPr lang="ko-KR" altLang="en-US" sz="1400" dirty="0"/>
              <a:t>발전기 </a:t>
            </a:r>
            <a:r>
              <a:rPr lang="en-US" altLang="ko-KR" sz="1400" dirty="0"/>
              <a:t>: </a:t>
            </a:r>
            <a:r>
              <a:rPr lang="ko-KR" altLang="en-US" sz="1400" dirty="0" err="1"/>
              <a:t>맵에</a:t>
            </a:r>
            <a:r>
              <a:rPr lang="ko-KR" altLang="en-US" sz="1400" dirty="0"/>
              <a:t> </a:t>
            </a:r>
            <a:r>
              <a:rPr lang="en-US" altLang="ko-KR" sz="1400" dirty="0"/>
              <a:t>7</a:t>
            </a:r>
            <a:r>
              <a:rPr lang="ko-KR" altLang="en-US" sz="1400" dirty="0" err="1"/>
              <a:t>개배치</a:t>
            </a:r>
            <a:r>
              <a:rPr lang="en-US" altLang="ko-KR" sz="1400" dirty="0"/>
              <a:t>, 5</a:t>
            </a:r>
            <a:r>
              <a:rPr lang="ko-KR" altLang="en-US" sz="1400" dirty="0"/>
              <a:t>개의 발전기 수리 시 출구 열림</a:t>
            </a:r>
          </a:p>
          <a:p>
            <a:r>
              <a:rPr lang="ko-KR" altLang="en-US" sz="1400" dirty="0"/>
              <a:t>		협업 시 수리속도 </a:t>
            </a:r>
            <a:r>
              <a:rPr lang="ko-KR" altLang="en-US" sz="1400" dirty="0" err="1"/>
              <a:t>빨라짐</a:t>
            </a:r>
            <a:r>
              <a:rPr lang="ko-KR" altLang="en-US" sz="1400" dirty="0"/>
              <a:t> </a:t>
            </a:r>
            <a:r>
              <a:rPr lang="en-US" altLang="ko-KR" sz="1400" dirty="0"/>
              <a:t>/ </a:t>
            </a:r>
            <a:r>
              <a:rPr lang="en-US" altLang="ko-KR" sz="1400" dirty="0" err="1"/>
              <a:t>qte</a:t>
            </a:r>
            <a:r>
              <a:rPr lang="ko-KR" altLang="en-US" sz="1400" dirty="0"/>
              <a:t>성공 시 </a:t>
            </a:r>
            <a:r>
              <a:rPr lang="en-US" altLang="ko-KR" sz="1400" dirty="0"/>
              <a:t>1%</a:t>
            </a:r>
            <a:r>
              <a:rPr lang="ko-KR" altLang="en-US" sz="1400" dirty="0"/>
              <a:t>보너스</a:t>
            </a:r>
            <a:r>
              <a:rPr lang="en-US" altLang="ko-KR" sz="1400" dirty="0"/>
              <a:t>, </a:t>
            </a:r>
            <a:r>
              <a:rPr lang="ko-KR" altLang="en-US" sz="1400" dirty="0"/>
              <a:t>실패 시 </a:t>
            </a:r>
            <a:r>
              <a:rPr lang="en-US" altLang="ko-KR" sz="1400" dirty="0"/>
              <a:t>10% </a:t>
            </a:r>
            <a:r>
              <a:rPr lang="ko-KR" altLang="en-US" sz="1400" dirty="0"/>
              <a:t>깎임</a:t>
            </a:r>
          </a:p>
          <a:p>
            <a:r>
              <a:rPr lang="ko-KR" altLang="en-US" sz="1400" dirty="0"/>
              <a:t>	술래는 발전기 손상시킬 수 있음</a:t>
            </a:r>
          </a:p>
          <a:p>
            <a:r>
              <a:rPr lang="ko-KR" altLang="en-US" sz="1400" dirty="0"/>
              <a:t>갈고리 </a:t>
            </a:r>
            <a:r>
              <a:rPr lang="en-US" altLang="ko-KR" sz="1400" dirty="0"/>
              <a:t>: </a:t>
            </a:r>
            <a:r>
              <a:rPr lang="ko-KR" altLang="en-US" sz="1400" dirty="0"/>
              <a:t>맵 곳곳에 랜덤배치</a:t>
            </a:r>
          </a:p>
          <a:p>
            <a:r>
              <a:rPr lang="ko-KR" altLang="en-US" sz="1400" dirty="0"/>
              <a:t>	생존자의 체력에 따라</a:t>
            </a:r>
          </a:p>
          <a:p>
            <a:r>
              <a:rPr lang="ko-KR" altLang="en-US" sz="1400" dirty="0"/>
              <a:t>	</a:t>
            </a:r>
            <a:r>
              <a:rPr lang="en-US" altLang="ko-KR" sz="1400" dirty="0"/>
              <a:t>100%~51% : </a:t>
            </a:r>
            <a:r>
              <a:rPr lang="ko-KR" altLang="en-US" sz="1400" dirty="0"/>
              <a:t>탈출시도 가능 </a:t>
            </a:r>
            <a:r>
              <a:rPr lang="en-US" altLang="ko-KR" sz="1400" dirty="0"/>
              <a:t>- 4%, </a:t>
            </a:r>
            <a:r>
              <a:rPr lang="ko-KR" altLang="en-US" sz="1400" dirty="0"/>
              <a:t>실패 시 체력감소</a:t>
            </a:r>
          </a:p>
          <a:p>
            <a:r>
              <a:rPr lang="ko-KR" altLang="en-US" sz="1400" dirty="0"/>
              <a:t>	</a:t>
            </a:r>
            <a:r>
              <a:rPr lang="en-US" altLang="ko-KR" sz="1400" dirty="0"/>
              <a:t>50%~1% : </a:t>
            </a:r>
            <a:r>
              <a:rPr lang="ko-KR" altLang="en-US" sz="1400" dirty="0" err="1"/>
              <a:t>스킬체크</a:t>
            </a:r>
            <a:r>
              <a:rPr lang="ko-KR" altLang="en-US" sz="1400" dirty="0"/>
              <a:t> 수행하며 저항 가능</a:t>
            </a:r>
          </a:p>
          <a:p>
            <a:r>
              <a:rPr lang="ko-KR" altLang="en-US" sz="1400" dirty="0"/>
              <a:t>	</a:t>
            </a:r>
            <a:r>
              <a:rPr lang="en-US" altLang="ko-KR" sz="1400" dirty="0"/>
              <a:t>0% : </a:t>
            </a:r>
            <a:r>
              <a:rPr lang="ko-KR" altLang="en-US" sz="1400" dirty="0"/>
              <a:t>체력 감소 </a:t>
            </a:r>
            <a:r>
              <a:rPr lang="en-US" altLang="ko-KR" sz="1400" dirty="0"/>
              <a:t>or </a:t>
            </a:r>
            <a:r>
              <a:rPr lang="ko-KR" altLang="en-US" sz="1400" dirty="0" err="1"/>
              <a:t>스킬체크</a:t>
            </a:r>
            <a:r>
              <a:rPr lang="ko-KR" altLang="en-US" sz="1400" dirty="0"/>
              <a:t> </a:t>
            </a:r>
            <a:r>
              <a:rPr lang="en-US" altLang="ko-KR" sz="1400" dirty="0"/>
              <a:t>2</a:t>
            </a:r>
            <a:r>
              <a:rPr lang="ko-KR" altLang="en-US" sz="1400" dirty="0"/>
              <a:t>연속실패 </a:t>
            </a:r>
            <a:r>
              <a:rPr lang="en-US" altLang="ko-KR" sz="1400" dirty="0"/>
              <a:t>or </a:t>
            </a:r>
            <a:r>
              <a:rPr lang="ko-KR" altLang="en-US" sz="1400" dirty="0"/>
              <a:t>유일한 생존자일때 걸렸을 때 </a:t>
            </a:r>
          </a:p>
          <a:p>
            <a:r>
              <a:rPr lang="ko-KR" altLang="en-US" sz="1400" dirty="0"/>
              <a:t>상자 </a:t>
            </a:r>
            <a:r>
              <a:rPr lang="en-US" altLang="ko-KR" sz="1400" dirty="0"/>
              <a:t>: </a:t>
            </a:r>
            <a:r>
              <a:rPr lang="ko-KR" altLang="en-US" sz="1400" dirty="0" err="1"/>
              <a:t>맵에</a:t>
            </a:r>
            <a:r>
              <a:rPr lang="ko-KR" altLang="en-US" sz="1400" dirty="0"/>
              <a:t> </a:t>
            </a:r>
            <a:r>
              <a:rPr lang="en-US" altLang="ko-KR" sz="1400" dirty="0"/>
              <a:t>3</a:t>
            </a:r>
            <a:r>
              <a:rPr lang="ko-KR" altLang="en-US" sz="1400" dirty="0"/>
              <a:t>개 생성</a:t>
            </a:r>
            <a:r>
              <a:rPr lang="en-US" altLang="ko-KR" sz="1400" dirty="0"/>
              <a:t>, (</a:t>
            </a:r>
            <a:r>
              <a:rPr lang="ko-KR" altLang="en-US" sz="1400" dirty="0"/>
              <a:t>하나는 지하실</a:t>
            </a:r>
            <a:r>
              <a:rPr lang="en-US" altLang="ko-KR" sz="1400" dirty="0"/>
              <a:t>). </a:t>
            </a:r>
            <a:r>
              <a:rPr lang="ko-KR" altLang="en-US" sz="1400" dirty="0"/>
              <a:t>각종 아이템</a:t>
            </a:r>
          </a:p>
          <a:p>
            <a:r>
              <a:rPr lang="ko-KR" altLang="en-US" sz="1400" dirty="0"/>
              <a:t>판자 </a:t>
            </a:r>
            <a:r>
              <a:rPr lang="en-US" altLang="ko-KR" sz="1400" dirty="0"/>
              <a:t>: </a:t>
            </a:r>
            <a:r>
              <a:rPr lang="ko-KR" altLang="en-US" sz="1400" dirty="0"/>
              <a:t>살인마를 </a:t>
            </a:r>
            <a:r>
              <a:rPr lang="ko-KR" altLang="en-US" sz="1400" dirty="0" err="1"/>
              <a:t>기절시킬</a:t>
            </a:r>
            <a:r>
              <a:rPr lang="ko-KR" altLang="en-US" sz="1400" dirty="0"/>
              <a:t> 수 있는 수단</a:t>
            </a:r>
            <a:r>
              <a:rPr lang="en-US" altLang="ko-KR" sz="1400" dirty="0"/>
              <a:t>. </a:t>
            </a:r>
            <a:r>
              <a:rPr lang="ko-KR" altLang="en-US" sz="1400" dirty="0" err="1"/>
              <a:t>세워져있는</a:t>
            </a:r>
            <a:r>
              <a:rPr lang="ko-KR" altLang="en-US" sz="1400" dirty="0"/>
              <a:t> 상태로 배치</a:t>
            </a:r>
          </a:p>
          <a:p>
            <a:r>
              <a:rPr lang="ko-KR" altLang="en-US" sz="1400" dirty="0"/>
              <a:t>	생존자는 판자를 쓰러뜨려 길을 막을 수 있음</a:t>
            </a:r>
            <a:r>
              <a:rPr lang="en-US" altLang="ko-KR" sz="1400" dirty="0"/>
              <a:t>. </a:t>
            </a:r>
            <a:r>
              <a:rPr lang="ko-KR" altLang="en-US" sz="1400" dirty="0"/>
              <a:t>이 때 살인마가 근접한 상태라면</a:t>
            </a:r>
          </a:p>
          <a:p>
            <a:r>
              <a:rPr lang="ko-KR" altLang="en-US" sz="1400" dirty="0"/>
              <a:t>	</a:t>
            </a:r>
            <a:r>
              <a:rPr lang="ko-KR" altLang="en-US" sz="1400" dirty="0" err="1"/>
              <a:t>뒤로밀치며</a:t>
            </a:r>
            <a:r>
              <a:rPr lang="ko-KR" altLang="en-US" sz="1400" dirty="0"/>
              <a:t> </a:t>
            </a:r>
            <a:r>
              <a:rPr lang="en-US" altLang="ko-KR" sz="1400" dirty="0"/>
              <a:t>2</a:t>
            </a:r>
            <a:r>
              <a:rPr lang="ko-KR" altLang="en-US" sz="1400" dirty="0"/>
              <a:t>초 기절</a:t>
            </a:r>
          </a:p>
          <a:p>
            <a:r>
              <a:rPr lang="ko-KR" altLang="en-US" sz="1400" dirty="0"/>
              <a:t>지하실 </a:t>
            </a:r>
            <a:r>
              <a:rPr lang="en-US" altLang="ko-KR" sz="1400" dirty="0"/>
              <a:t>: </a:t>
            </a:r>
            <a:r>
              <a:rPr lang="ko-KR" altLang="en-US" sz="1400" dirty="0" err="1"/>
              <a:t>맵당</a:t>
            </a:r>
            <a:r>
              <a:rPr lang="ko-KR" altLang="en-US" sz="1400" dirty="0"/>
              <a:t> 하나 상자</a:t>
            </a:r>
            <a:r>
              <a:rPr lang="en-US" altLang="ko-KR" sz="1400" dirty="0"/>
              <a:t>, </a:t>
            </a:r>
            <a:r>
              <a:rPr lang="ko-KR" altLang="en-US" sz="1400" dirty="0"/>
              <a:t>갈고리</a:t>
            </a:r>
            <a:r>
              <a:rPr lang="en-US" altLang="ko-KR" sz="1400" dirty="0"/>
              <a:t>, </a:t>
            </a:r>
            <a:r>
              <a:rPr lang="ko-KR" altLang="en-US" sz="1400" dirty="0"/>
              <a:t>캐비닛  </a:t>
            </a:r>
          </a:p>
          <a:p>
            <a:r>
              <a:rPr lang="ko-KR" altLang="en-US" sz="1400" dirty="0"/>
              <a:t>캐비닛 </a:t>
            </a:r>
            <a:r>
              <a:rPr lang="en-US" altLang="ko-KR" sz="1400" dirty="0"/>
              <a:t>: </a:t>
            </a:r>
            <a:r>
              <a:rPr lang="ko-KR" altLang="en-US" sz="1400" dirty="0"/>
              <a:t>숨을 수 있다</a:t>
            </a:r>
            <a:r>
              <a:rPr lang="en-US" altLang="ko-KR" sz="1400" dirty="0"/>
              <a:t>.</a:t>
            </a:r>
          </a:p>
          <a:p>
            <a:r>
              <a:rPr lang="ko-KR" altLang="en-US" sz="1400" dirty="0"/>
              <a:t>창문 </a:t>
            </a:r>
            <a:r>
              <a:rPr lang="en-US" altLang="ko-KR" sz="1400" dirty="0"/>
              <a:t>: </a:t>
            </a:r>
            <a:r>
              <a:rPr lang="ko-KR" altLang="en-US" sz="1400" dirty="0" err="1"/>
              <a:t>파쿠르할</a:t>
            </a:r>
            <a:r>
              <a:rPr lang="ko-KR" altLang="en-US" sz="1400" dirty="0"/>
              <a:t> 수 있다</a:t>
            </a:r>
            <a:r>
              <a:rPr lang="en-US" altLang="ko-KR" sz="1400" dirty="0"/>
              <a:t>.</a:t>
            </a:r>
          </a:p>
          <a:p>
            <a:r>
              <a:rPr lang="ko-KR" altLang="en-US" sz="1400" dirty="0"/>
              <a:t>부술 수 있는 벽 </a:t>
            </a:r>
            <a:r>
              <a:rPr lang="en-US" altLang="ko-KR" sz="1400" dirty="0"/>
              <a:t>: </a:t>
            </a:r>
            <a:r>
              <a:rPr lang="ko-KR" altLang="en-US" sz="1400" dirty="0"/>
              <a:t>부술 수 있다</a:t>
            </a:r>
            <a:r>
              <a:rPr lang="en-US" altLang="ko-KR" sz="1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462670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75E5029-557C-EFF5-81B5-74EA1B7A7E81}"/>
              </a:ext>
            </a:extLst>
          </p:cNvPr>
          <p:cNvSpPr txBox="1"/>
          <p:nvPr/>
        </p:nvSpPr>
        <p:spPr>
          <a:xfrm>
            <a:off x="374650" y="354568"/>
            <a:ext cx="26225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레퍼런스 게임 분석</a:t>
            </a:r>
            <a:endParaRPr lang="en-US" altLang="ko-KR" dirty="0"/>
          </a:p>
          <a:p>
            <a:r>
              <a:rPr lang="en-US" altLang="ko-KR" dirty="0"/>
              <a:t>-</a:t>
            </a:r>
            <a:r>
              <a:rPr lang="ko-KR" altLang="en-US" dirty="0"/>
              <a:t> 서버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1B68D6-B16E-D8CC-D77F-F969C1BCCA9B}"/>
              </a:ext>
            </a:extLst>
          </p:cNvPr>
          <p:cNvSpPr txBox="1"/>
          <p:nvPr/>
        </p:nvSpPr>
        <p:spPr>
          <a:xfrm>
            <a:off x="844550" y="1200150"/>
            <a:ext cx="9410700" cy="5047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1. </a:t>
            </a:r>
            <a:r>
              <a:rPr lang="ko-KR" altLang="en-US" sz="1400" dirty="0"/>
              <a:t>네트워크 통신</a:t>
            </a:r>
          </a:p>
          <a:p>
            <a:r>
              <a:rPr lang="en-US" altLang="ko-KR" sz="1400" dirty="0"/>
              <a:t>- IOCP </a:t>
            </a:r>
            <a:r>
              <a:rPr lang="ko-KR" altLang="en-US" sz="1400" dirty="0"/>
              <a:t>모델 </a:t>
            </a:r>
            <a:r>
              <a:rPr lang="en-US" altLang="ko-KR" sz="1400" dirty="0"/>
              <a:t>: </a:t>
            </a:r>
            <a:r>
              <a:rPr lang="ko-KR" altLang="en-US" sz="1400" dirty="0"/>
              <a:t>비동기 입출력을 사용하여 높은 성능과 확장성을 제공</a:t>
            </a:r>
            <a:r>
              <a:rPr lang="en-US" altLang="ko-KR" sz="1400" dirty="0"/>
              <a:t>.</a:t>
            </a:r>
          </a:p>
          <a:p>
            <a:endParaRPr lang="en-US" altLang="ko-KR" sz="1400" dirty="0"/>
          </a:p>
          <a:p>
            <a:r>
              <a:rPr lang="en-US" altLang="ko-KR" sz="1400" dirty="0"/>
              <a:t>2. </a:t>
            </a:r>
            <a:r>
              <a:rPr lang="ko-KR" altLang="en-US" sz="1400" dirty="0"/>
              <a:t>게임 상태 관리</a:t>
            </a:r>
          </a:p>
          <a:p>
            <a:r>
              <a:rPr lang="en-US" altLang="ko-KR" sz="1400" dirty="0"/>
              <a:t>- </a:t>
            </a:r>
            <a:r>
              <a:rPr lang="ko-KR" altLang="en-US" sz="1400" dirty="0"/>
              <a:t>게임 로비 구현</a:t>
            </a:r>
          </a:p>
          <a:p>
            <a:endParaRPr lang="ko-KR" altLang="en-US" sz="1400" dirty="0"/>
          </a:p>
          <a:p>
            <a:r>
              <a:rPr lang="en-US" altLang="ko-KR" sz="1400" dirty="0"/>
              <a:t>3. </a:t>
            </a:r>
            <a:r>
              <a:rPr lang="ko-KR" altLang="en-US" sz="1400" dirty="0"/>
              <a:t>실시간 동기화</a:t>
            </a:r>
          </a:p>
          <a:p>
            <a:endParaRPr lang="ko-KR" altLang="en-US" sz="1400" dirty="0"/>
          </a:p>
          <a:p>
            <a:r>
              <a:rPr lang="en-US" altLang="ko-KR" sz="1400" dirty="0"/>
              <a:t>- </a:t>
            </a:r>
            <a:r>
              <a:rPr lang="ko-KR" altLang="en-US" sz="1400" dirty="0"/>
              <a:t>각 클라이언트에서 발생하는 게임 상태 변화를 서버가 수집하고</a:t>
            </a:r>
            <a:r>
              <a:rPr lang="en-US" altLang="ko-KR" sz="1400" dirty="0"/>
              <a:t>, </a:t>
            </a:r>
            <a:r>
              <a:rPr lang="ko-KR" altLang="en-US" sz="1400" dirty="0"/>
              <a:t>이를 다른 클라이언트에 전파</a:t>
            </a:r>
          </a:p>
          <a:p>
            <a:endParaRPr lang="ko-KR" altLang="en-US" sz="1400" dirty="0"/>
          </a:p>
          <a:p>
            <a:r>
              <a:rPr lang="en-US" altLang="ko-KR" sz="1400" dirty="0"/>
              <a:t>4. </a:t>
            </a:r>
            <a:r>
              <a:rPr lang="ko-KR" altLang="en-US" sz="1400" dirty="0"/>
              <a:t>이벤트 처리</a:t>
            </a:r>
          </a:p>
          <a:p>
            <a:r>
              <a:rPr lang="en-US" altLang="ko-KR" sz="1400" dirty="0"/>
              <a:t>- </a:t>
            </a:r>
            <a:r>
              <a:rPr lang="ko-KR" altLang="en-US" sz="1400" dirty="0"/>
              <a:t>행동 처리</a:t>
            </a:r>
            <a:r>
              <a:rPr lang="en-US" altLang="ko-KR" sz="1400" dirty="0"/>
              <a:t>:</a:t>
            </a:r>
          </a:p>
          <a:p>
            <a:r>
              <a:rPr lang="ko-KR" altLang="en-US" sz="1400" dirty="0"/>
              <a:t>플레이어의 모든 행동</a:t>
            </a:r>
            <a:r>
              <a:rPr lang="en-US" altLang="ko-KR" sz="1400" dirty="0"/>
              <a:t>(</a:t>
            </a:r>
            <a:r>
              <a:rPr lang="ko-KR" altLang="en-US" sz="1400" dirty="0"/>
              <a:t>이동</a:t>
            </a:r>
            <a:r>
              <a:rPr lang="en-US" altLang="ko-KR" sz="1400" dirty="0"/>
              <a:t>, </a:t>
            </a:r>
            <a:r>
              <a:rPr lang="ko-KR" altLang="en-US" sz="1400" dirty="0"/>
              <a:t>공격</a:t>
            </a:r>
            <a:r>
              <a:rPr lang="en-US" altLang="ko-KR" sz="1400" dirty="0"/>
              <a:t>, </a:t>
            </a:r>
            <a:r>
              <a:rPr lang="ko-KR" altLang="en-US" sz="1400" dirty="0"/>
              <a:t>상호작용 등</a:t>
            </a:r>
            <a:r>
              <a:rPr lang="en-US" altLang="ko-KR" sz="1400" dirty="0"/>
              <a:t>)</a:t>
            </a:r>
            <a:r>
              <a:rPr lang="ko-KR" altLang="en-US" sz="1400" dirty="0"/>
              <a:t>을 서버가 처리하고 이를 다른 플레이어들에게 전송</a:t>
            </a:r>
          </a:p>
          <a:p>
            <a:r>
              <a:rPr lang="ko-KR" altLang="en-US" sz="1400" dirty="0"/>
              <a:t>각 행동에 대한 서버 로직을 구현</a:t>
            </a:r>
          </a:p>
          <a:p>
            <a:endParaRPr lang="ko-KR" altLang="en-US" sz="1400" dirty="0"/>
          </a:p>
          <a:p>
            <a:r>
              <a:rPr lang="en-US" altLang="ko-KR" sz="1400" dirty="0"/>
              <a:t>- </a:t>
            </a:r>
            <a:r>
              <a:rPr lang="ko-KR" altLang="en-US" sz="1400" dirty="0"/>
              <a:t>상호작용 처리</a:t>
            </a:r>
            <a:r>
              <a:rPr lang="en-US" altLang="ko-KR" sz="1400" dirty="0"/>
              <a:t>:</a:t>
            </a:r>
          </a:p>
          <a:p>
            <a:r>
              <a:rPr lang="ko-KR" altLang="en-US" sz="1400" dirty="0"/>
              <a:t>플레이어 간의 상호작용</a:t>
            </a:r>
            <a:r>
              <a:rPr lang="en-US" altLang="ko-KR" sz="1400" dirty="0"/>
              <a:t>(</a:t>
            </a:r>
            <a:r>
              <a:rPr lang="ko-KR" altLang="en-US" sz="1400" dirty="0"/>
              <a:t>예</a:t>
            </a:r>
            <a:r>
              <a:rPr lang="en-US" altLang="ko-KR" sz="1400" dirty="0"/>
              <a:t>: </a:t>
            </a:r>
            <a:r>
              <a:rPr lang="ko-KR" altLang="en-US" sz="1400" dirty="0"/>
              <a:t>공격</a:t>
            </a:r>
            <a:r>
              <a:rPr lang="en-US" altLang="ko-KR" sz="1400" dirty="0"/>
              <a:t>, </a:t>
            </a:r>
            <a:r>
              <a:rPr lang="ko-KR" altLang="en-US" sz="1400" dirty="0"/>
              <a:t>치유</a:t>
            </a:r>
            <a:r>
              <a:rPr lang="en-US" altLang="ko-KR" sz="1400" dirty="0"/>
              <a:t>, </a:t>
            </a:r>
            <a:r>
              <a:rPr lang="ko-KR" altLang="en-US" sz="1400" dirty="0"/>
              <a:t>구출 등</a:t>
            </a:r>
            <a:r>
              <a:rPr lang="en-US" altLang="ko-KR" sz="1400" dirty="0"/>
              <a:t>)</a:t>
            </a:r>
            <a:r>
              <a:rPr lang="ko-KR" altLang="en-US" sz="1400" dirty="0"/>
              <a:t>을 처리</a:t>
            </a:r>
          </a:p>
          <a:p>
            <a:r>
              <a:rPr lang="ko-KR" altLang="en-US" sz="1400" dirty="0"/>
              <a:t>상호작용에 따른 게임 상태 변화를 즉시 반영하고</a:t>
            </a:r>
            <a:r>
              <a:rPr lang="en-US" altLang="ko-KR" sz="1400" dirty="0"/>
              <a:t>, </a:t>
            </a:r>
            <a:r>
              <a:rPr lang="ko-KR" altLang="en-US" sz="1400" dirty="0"/>
              <a:t>이를 모든 클라이언트에 동기화 </a:t>
            </a:r>
            <a:r>
              <a:rPr lang="en-US" altLang="ko-KR" sz="1400" dirty="0"/>
              <a:t>(</a:t>
            </a:r>
            <a:r>
              <a:rPr lang="ko-KR" altLang="en-US" sz="1400" dirty="0"/>
              <a:t>테스트를 통해 </a:t>
            </a:r>
            <a:r>
              <a:rPr lang="ko-KR" altLang="en-US" sz="1400" dirty="0" err="1"/>
              <a:t>알아봐야함</a:t>
            </a:r>
            <a:r>
              <a:rPr lang="en-US" altLang="ko-KR" sz="1400" dirty="0"/>
              <a:t>)</a:t>
            </a:r>
          </a:p>
          <a:p>
            <a:endParaRPr lang="en-US" altLang="ko-KR" sz="1400" dirty="0"/>
          </a:p>
          <a:p>
            <a:r>
              <a:rPr lang="en-US" altLang="ko-KR" sz="1400" dirty="0"/>
              <a:t>- </a:t>
            </a:r>
            <a:r>
              <a:rPr lang="ko-KR" altLang="en-US" sz="1400" dirty="0"/>
              <a:t>유저가 직접 살인마를 조종 </a:t>
            </a:r>
            <a:r>
              <a:rPr lang="en-US" altLang="ko-KR" sz="1400" dirty="0"/>
              <a:t>(AI </a:t>
            </a:r>
            <a:r>
              <a:rPr lang="ko-KR" altLang="en-US" sz="1400" dirty="0"/>
              <a:t>로직 연산 부담 감소</a:t>
            </a:r>
            <a:r>
              <a:rPr lang="en-US" altLang="ko-KR" sz="1400" dirty="0"/>
              <a:t>) </a:t>
            </a:r>
          </a:p>
          <a:p>
            <a:endParaRPr lang="en-US" altLang="ko-KR" sz="1400" dirty="0"/>
          </a:p>
          <a:p>
            <a:r>
              <a:rPr lang="en-US" altLang="ko-KR" sz="1400" dirty="0"/>
              <a:t>- </a:t>
            </a:r>
            <a:r>
              <a:rPr lang="ko-KR" altLang="en-US" sz="1400" dirty="0"/>
              <a:t>결론 </a:t>
            </a:r>
            <a:r>
              <a:rPr lang="en-US" altLang="ko-KR" sz="1400" dirty="0"/>
              <a:t>-</a:t>
            </a:r>
          </a:p>
          <a:p>
            <a:r>
              <a:rPr lang="ko-KR" altLang="en-US" sz="1400" dirty="0"/>
              <a:t>실시간 동기화와 이벤트 처리는 멀티플레이어 서바이벌 게임서버에서 심도 있게 다루어야 할 핵심 요소</a:t>
            </a:r>
          </a:p>
        </p:txBody>
      </p:sp>
    </p:spTree>
    <p:extLst>
      <p:ext uri="{BB962C8B-B14F-4D97-AF65-F5344CB8AC3E}">
        <p14:creationId xmlns:p14="http://schemas.microsoft.com/office/powerpoint/2010/main" val="14912612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75E5029-557C-EFF5-81B5-74EA1B7A7E81}"/>
              </a:ext>
            </a:extLst>
          </p:cNvPr>
          <p:cNvSpPr txBox="1"/>
          <p:nvPr/>
        </p:nvSpPr>
        <p:spPr>
          <a:xfrm>
            <a:off x="374650" y="354568"/>
            <a:ext cx="2622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게임 컨셉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1B68D6-B16E-D8CC-D77F-F969C1BCCA9B}"/>
              </a:ext>
            </a:extLst>
          </p:cNvPr>
          <p:cNvSpPr txBox="1"/>
          <p:nvPr/>
        </p:nvSpPr>
        <p:spPr>
          <a:xfrm>
            <a:off x="890270" y="1724084"/>
            <a:ext cx="94107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게임 컨셉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ko-KR" altLang="en-US" sz="1400" dirty="0"/>
              <a:t>술래가 나머지 참여자들이 행하는 의식을 저지하는 게임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1</a:t>
            </a:r>
            <a:r>
              <a:rPr lang="ko-KR" altLang="en-US" sz="1400" dirty="0"/>
              <a:t>대 다 비대칭 서바이벌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ko-KR" altLang="en-US" sz="1400" dirty="0"/>
              <a:t>레퍼런스 게임 </a:t>
            </a:r>
            <a:r>
              <a:rPr lang="en-US" altLang="ko-KR" sz="1400" dirty="0"/>
              <a:t>: </a:t>
            </a:r>
            <a:r>
              <a:rPr lang="ko-KR" altLang="en-US" sz="1400" dirty="0" err="1"/>
              <a:t>데드</a:t>
            </a:r>
            <a:r>
              <a:rPr lang="ko-KR" altLang="en-US" sz="1400" dirty="0"/>
              <a:t> 바이 </a:t>
            </a:r>
            <a:r>
              <a:rPr lang="ko-KR" altLang="en-US" sz="1400" dirty="0" err="1"/>
              <a:t>데이라이트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어몽어스</a:t>
            </a:r>
            <a:r>
              <a:rPr lang="en-US" altLang="ko-KR" sz="1400" dirty="0"/>
              <a:t>, 13</a:t>
            </a:r>
            <a:r>
              <a:rPr lang="ko-KR" altLang="en-US" sz="1400" dirty="0"/>
              <a:t>일의 금요일</a:t>
            </a:r>
            <a:r>
              <a:rPr lang="en-US" altLang="ko-KR" sz="1400" dirty="0"/>
              <a:t>: </a:t>
            </a:r>
            <a:r>
              <a:rPr lang="ko-KR" altLang="en-US" sz="1400" dirty="0"/>
              <a:t>더 게임 등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endParaRPr lang="en-US" altLang="ko-KR" sz="1400" dirty="0"/>
          </a:p>
          <a:p>
            <a:r>
              <a:rPr lang="ko-KR" altLang="en-US" sz="1400" dirty="0"/>
              <a:t>세계관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ko-KR" altLang="en-US" sz="1400" dirty="0"/>
              <a:t>음산한 마을에 진입한 경찰관</a:t>
            </a:r>
            <a:r>
              <a:rPr lang="en-US" altLang="ko-KR" sz="1400" dirty="0"/>
              <a:t>(</a:t>
            </a:r>
            <a:r>
              <a:rPr lang="ko-KR" altLang="en-US" sz="1400" dirty="0"/>
              <a:t>술래</a:t>
            </a:r>
            <a:r>
              <a:rPr lang="en-US" altLang="ko-KR" sz="1400" dirty="0"/>
              <a:t>)</a:t>
            </a:r>
            <a:r>
              <a:rPr lang="ko-KR" altLang="en-US" sz="1400" dirty="0"/>
              <a:t>와 의식을 치르는 밀교 신자들 간의 서바이벌 </a:t>
            </a:r>
            <a:r>
              <a:rPr lang="ko-KR" altLang="en-US" sz="1400" dirty="0" err="1"/>
              <a:t>호러</a:t>
            </a:r>
            <a:r>
              <a:rPr lang="ko-KR" altLang="en-US" sz="1400" dirty="0"/>
              <a:t> 게임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ko-KR" altLang="en-US" sz="1400" dirty="0"/>
              <a:t>경찰관은 밀교 신자들을 유치장 혹은 근처의 특정 오브젝트에 묶어놓을 수 있음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ko-KR" altLang="en-US" sz="1400" dirty="0"/>
              <a:t>밀교 신자들은 협동하여 의식을 완성해야 함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7133870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E802C93-63D9-077C-C610-BBFB2AD3BDAD}"/>
              </a:ext>
            </a:extLst>
          </p:cNvPr>
          <p:cNvSpPr txBox="1"/>
          <p:nvPr/>
        </p:nvSpPr>
        <p:spPr>
          <a:xfrm>
            <a:off x="374650" y="354568"/>
            <a:ext cx="26225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게임 컨셉</a:t>
            </a:r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기획</a:t>
            </a:r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D045C4-07BF-6640-91A9-44AB5987D910}"/>
              </a:ext>
            </a:extLst>
          </p:cNvPr>
          <p:cNvSpPr txBox="1"/>
          <p:nvPr/>
        </p:nvSpPr>
        <p:spPr>
          <a:xfrm>
            <a:off x="1460500" y="1892300"/>
            <a:ext cx="97218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레벨 디자인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중요 오브젝트 배치</a:t>
            </a:r>
            <a:r>
              <a:rPr lang="en-US" altLang="ko-KR" dirty="0"/>
              <a:t> &gt; </a:t>
            </a:r>
            <a:r>
              <a:rPr lang="ko-KR" altLang="en-US" dirty="0"/>
              <a:t>매 판마다 어떤 변화를 줄 것인가</a:t>
            </a:r>
            <a:r>
              <a:rPr lang="en-US" altLang="ko-KR" dirty="0"/>
              <a:t>?</a:t>
            </a:r>
          </a:p>
          <a:p>
            <a:pPr marL="742950" lvl="1" indent="-285750">
              <a:buFontTx/>
              <a:buChar char="-"/>
            </a:pPr>
            <a:r>
              <a:rPr lang="ko-KR" altLang="en-US" dirty="0"/>
              <a:t>고정 지점을 중요 오브젝트 개수보다 많이 배치한 후 고정 지점에 랜덤하게 배치</a:t>
            </a:r>
            <a:endParaRPr lang="en-US" altLang="ko-KR" dirty="0"/>
          </a:p>
          <a:p>
            <a:pPr marL="742950" lvl="1" indent="-285750">
              <a:buFontTx/>
              <a:buChar char="-"/>
            </a:pPr>
            <a:r>
              <a:rPr lang="ko-KR" altLang="en-US" dirty="0"/>
              <a:t>오브젝트가 몰리게 배치되지 않는 것이 중요</a:t>
            </a:r>
            <a:endParaRPr lang="en-US" altLang="ko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D45DAF-0677-8832-7DFA-330B50299141}"/>
              </a:ext>
            </a:extLst>
          </p:cNvPr>
          <p:cNvSpPr txBox="1"/>
          <p:nvPr/>
        </p:nvSpPr>
        <p:spPr>
          <a:xfrm>
            <a:off x="1460500" y="3092629"/>
            <a:ext cx="972185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게임의 재미</a:t>
            </a:r>
            <a:r>
              <a:rPr lang="en-US" altLang="ko-KR" dirty="0"/>
              <a:t>?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플레이어</a:t>
            </a:r>
            <a:r>
              <a:rPr lang="en-US" altLang="ko-KR" dirty="0"/>
              <a:t>(</a:t>
            </a:r>
            <a:r>
              <a:rPr lang="ko-KR" altLang="en-US" dirty="0"/>
              <a:t>생존자</a:t>
            </a:r>
            <a:r>
              <a:rPr lang="en-US" altLang="ko-KR" dirty="0"/>
              <a:t>) </a:t>
            </a:r>
            <a:r>
              <a:rPr lang="ko-KR" altLang="en-US" dirty="0"/>
              <a:t>측</a:t>
            </a:r>
            <a:r>
              <a:rPr lang="en-US" altLang="ko-KR" dirty="0"/>
              <a:t>: </a:t>
            </a:r>
            <a:r>
              <a:rPr lang="ko-KR" altLang="en-US" dirty="0"/>
              <a:t>술래를 피하고</a:t>
            </a:r>
            <a:r>
              <a:rPr lang="en-US" altLang="ko-KR" dirty="0"/>
              <a:t>, </a:t>
            </a:r>
            <a:r>
              <a:rPr lang="ko-KR" altLang="en-US" dirty="0"/>
              <a:t>협력하여 목표를 달성하는 재미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플레이어</a:t>
            </a:r>
            <a:r>
              <a:rPr lang="en-US" altLang="ko-KR" dirty="0"/>
              <a:t>(</a:t>
            </a:r>
            <a:r>
              <a:rPr lang="ko-KR" altLang="en-US" dirty="0"/>
              <a:t>술래</a:t>
            </a:r>
            <a:r>
              <a:rPr lang="en-US" altLang="ko-KR" dirty="0"/>
              <a:t>) </a:t>
            </a:r>
            <a:r>
              <a:rPr lang="ko-KR" altLang="en-US" dirty="0"/>
              <a:t>측</a:t>
            </a:r>
            <a:r>
              <a:rPr lang="en-US" altLang="ko-KR" dirty="0"/>
              <a:t>: </a:t>
            </a:r>
            <a:r>
              <a:rPr lang="ko-KR" altLang="en-US" dirty="0"/>
              <a:t>상대 측 플레이어를 잡아 목표를 저지하는 재미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레퍼런스 게임과의 차이점</a:t>
            </a:r>
            <a:r>
              <a:rPr lang="en-US" altLang="ko-KR" dirty="0"/>
              <a:t>: 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생존자 측 플레이어가 한 명 더 적어 협력의 중요성 증가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단독 생존의 가능성을 늘려 좀 더 캐주얼한 플레이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아이템 </a:t>
            </a:r>
            <a:r>
              <a:rPr lang="ko-KR" altLang="en-US" dirty="0" err="1"/>
              <a:t>파밍이</a:t>
            </a:r>
            <a:r>
              <a:rPr lang="ko-KR" altLang="en-US" dirty="0"/>
              <a:t> 가능하여 양 측에 좀 더 전략적이고 박진감 있는 플레이 경험 제공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여러가지 선택지를 추가하여 게임에 좀 더 전략적인 요소를 제공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생존자 측에 술래에게 대항 가능한 수단을 추가하여 술래에게도 긴장감 제공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373662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E802C93-63D9-077C-C610-BBFB2AD3BDAD}"/>
              </a:ext>
            </a:extLst>
          </p:cNvPr>
          <p:cNvSpPr txBox="1"/>
          <p:nvPr/>
        </p:nvSpPr>
        <p:spPr>
          <a:xfrm>
            <a:off x="374650" y="354568"/>
            <a:ext cx="26225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게임 컨셉</a:t>
            </a:r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기획</a:t>
            </a:r>
            <a:endParaRPr lang="en-US" altLang="ko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D45DAF-0677-8832-7DFA-330B50299141}"/>
              </a:ext>
            </a:extLst>
          </p:cNvPr>
          <p:cNvSpPr txBox="1"/>
          <p:nvPr/>
        </p:nvSpPr>
        <p:spPr>
          <a:xfrm>
            <a:off x="1235075" y="2011046"/>
            <a:ext cx="972185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게임의 목표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주민</a:t>
            </a:r>
            <a:r>
              <a:rPr lang="en-US" altLang="ko-KR" dirty="0"/>
              <a:t>: </a:t>
            </a:r>
            <a:r>
              <a:rPr lang="ko-KR" altLang="en-US" dirty="0"/>
              <a:t>의식을 진행한다</a:t>
            </a:r>
            <a:r>
              <a:rPr lang="en-US" altLang="ko-KR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경찰</a:t>
            </a:r>
            <a:r>
              <a:rPr lang="en-US" altLang="ko-KR" dirty="0"/>
              <a:t>: </a:t>
            </a:r>
            <a:r>
              <a:rPr lang="ko-KR" altLang="en-US" dirty="0"/>
              <a:t>의식 진행을 방해한다</a:t>
            </a:r>
            <a:r>
              <a:rPr lang="en-US" altLang="ko-KR" dirty="0"/>
              <a:t>.</a:t>
            </a:r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시각화</a:t>
            </a:r>
            <a:r>
              <a:rPr lang="en-US" altLang="ko-KR" dirty="0"/>
              <a:t>?</a:t>
            </a:r>
          </a:p>
          <a:p>
            <a:pPr marL="742950" lvl="1" indent="-285750">
              <a:buFontTx/>
              <a:buChar char="-"/>
            </a:pPr>
            <a:r>
              <a:rPr lang="ko-KR" altLang="en-US" dirty="0"/>
              <a:t>레퍼런스 게임에서의 경우</a:t>
            </a:r>
            <a:r>
              <a:rPr lang="en-US" altLang="ko-KR" dirty="0"/>
              <a:t>, </a:t>
            </a:r>
            <a:r>
              <a:rPr lang="ko-KR" altLang="en-US" dirty="0"/>
              <a:t>생존자는 발전기를 수리하여 진행도를 올리며</a:t>
            </a:r>
            <a:r>
              <a:rPr lang="en-US" altLang="ko-KR" dirty="0"/>
              <a:t>, </a:t>
            </a:r>
            <a:r>
              <a:rPr lang="ko-KR" altLang="en-US" dirty="0"/>
              <a:t>발전기는 수리될수록 사운드</a:t>
            </a:r>
            <a:r>
              <a:rPr lang="en-US" altLang="ko-KR" dirty="0"/>
              <a:t>, </a:t>
            </a:r>
            <a:r>
              <a:rPr lang="ko-KR" altLang="en-US" dirty="0" err="1"/>
              <a:t>비주얼적인</a:t>
            </a:r>
            <a:r>
              <a:rPr lang="ko-KR" altLang="en-US" dirty="0"/>
              <a:t> 측면에서 진행도를 간략히 보여줌</a:t>
            </a:r>
            <a:r>
              <a:rPr lang="en-US" altLang="ko-KR" dirty="0"/>
              <a:t>. / </a:t>
            </a:r>
            <a:r>
              <a:rPr lang="ko-KR" altLang="en-US" dirty="0"/>
              <a:t>살인마의 경우</a:t>
            </a:r>
            <a:r>
              <a:rPr lang="en-US" altLang="ko-KR" dirty="0"/>
              <a:t>, </a:t>
            </a:r>
            <a:r>
              <a:rPr lang="ko-KR" altLang="en-US" dirty="0"/>
              <a:t>생존자의 발전기를 부수거나 생존자를 살해하여 탈출을 저지</a:t>
            </a:r>
            <a:r>
              <a:rPr lang="en-US" altLang="ko-KR" dirty="0"/>
              <a:t>. </a:t>
            </a:r>
          </a:p>
          <a:p>
            <a:pPr marL="742950" lvl="1" indent="-285750">
              <a:buFontTx/>
              <a:buChar char="-"/>
            </a:pPr>
            <a:r>
              <a:rPr lang="ko-KR" altLang="en-US" dirty="0"/>
              <a:t>경찰의 동기부여를 위해 시각화가 필수</a:t>
            </a:r>
            <a:endParaRPr lang="en-US" altLang="ko-KR" dirty="0"/>
          </a:p>
          <a:p>
            <a:pPr marL="742950" lvl="1" indent="-285750">
              <a:buFontTx/>
              <a:buChar char="-"/>
            </a:pPr>
            <a:r>
              <a:rPr lang="ko-KR" altLang="en-US" dirty="0"/>
              <a:t>의식의 진행도가 높아질수록 사운드와 시각 이펙트를 사용하여 긴장감 부여</a:t>
            </a:r>
            <a:endParaRPr lang="en-US" altLang="ko-KR" dirty="0"/>
          </a:p>
          <a:p>
            <a:pPr marL="742950" lvl="1" indent="-285750">
              <a:buFontTx/>
              <a:buChar char="-"/>
            </a:pPr>
            <a:r>
              <a:rPr lang="ko-KR" altLang="en-US" dirty="0"/>
              <a:t>주민의 동기부여를 위해서도 시각화 필요</a:t>
            </a:r>
            <a:endParaRPr lang="en-US" altLang="ko-KR" dirty="0"/>
          </a:p>
          <a:p>
            <a:pPr marL="742950" lvl="1" indent="-285750">
              <a:buFontTx/>
              <a:buChar char="-"/>
            </a:pPr>
            <a:r>
              <a:rPr lang="ko-KR" altLang="en-US" dirty="0"/>
              <a:t>의식의 진행도를 시각적으로 확인할 수 있도록 한다</a:t>
            </a:r>
            <a:r>
              <a:rPr lang="en-US" altLang="ko-KR" dirty="0"/>
              <a:t>.</a:t>
            </a:r>
          </a:p>
          <a:p>
            <a:pPr marL="742950" lvl="1" indent="-285750">
              <a:buFontTx/>
              <a:buChar char="-"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52216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75E5029-557C-EFF5-81B5-74EA1B7A7E81}"/>
              </a:ext>
            </a:extLst>
          </p:cNvPr>
          <p:cNvSpPr txBox="1"/>
          <p:nvPr/>
        </p:nvSpPr>
        <p:spPr>
          <a:xfrm>
            <a:off x="374650" y="354568"/>
            <a:ext cx="2622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조작법</a:t>
            </a:r>
          </a:p>
        </p:txBody>
      </p:sp>
      <p:pic>
        <p:nvPicPr>
          <p:cNvPr id="8" name="그림 7" descr="텍스트, 입력 장치, 키보드, 주변기기이(가) 표시된 사진&#10;&#10;자동 생성된 설명">
            <a:extLst>
              <a:ext uri="{FF2B5EF4-FFF2-40B4-BE49-F238E27FC236}">
                <a16:creationId xmlns:a16="http://schemas.microsoft.com/office/drawing/2014/main" id="{54B31642-17C7-1511-1FAC-CF057BF75C9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122" y="0"/>
            <a:ext cx="11755755" cy="685800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696CEDE7-80A8-7D3B-B007-B141ADFF43C9}"/>
              </a:ext>
            </a:extLst>
          </p:cNvPr>
          <p:cNvSpPr/>
          <p:nvPr/>
        </p:nvSpPr>
        <p:spPr>
          <a:xfrm>
            <a:off x="2410570" y="3511898"/>
            <a:ext cx="355490" cy="369332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E9E25DF-D987-99CC-25B2-53D5136138AA}"/>
              </a:ext>
            </a:extLst>
          </p:cNvPr>
          <p:cNvSpPr/>
          <p:nvPr/>
        </p:nvSpPr>
        <p:spPr>
          <a:xfrm>
            <a:off x="1976230" y="3946238"/>
            <a:ext cx="355490" cy="369332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E828BDF-1960-3906-1E4B-013C599E2D0E}"/>
              </a:ext>
            </a:extLst>
          </p:cNvPr>
          <p:cNvSpPr/>
          <p:nvPr/>
        </p:nvSpPr>
        <p:spPr>
          <a:xfrm>
            <a:off x="2410570" y="3946238"/>
            <a:ext cx="355490" cy="369332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589EE7F-514D-BB88-0C70-81CFEDAE2A1D}"/>
              </a:ext>
            </a:extLst>
          </p:cNvPr>
          <p:cNvSpPr/>
          <p:nvPr/>
        </p:nvSpPr>
        <p:spPr>
          <a:xfrm>
            <a:off x="2844910" y="3946238"/>
            <a:ext cx="355490" cy="369332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6672A3B-2293-E7AD-930F-ABFACA521F7F}"/>
              </a:ext>
            </a:extLst>
          </p:cNvPr>
          <p:cNvSpPr/>
          <p:nvPr/>
        </p:nvSpPr>
        <p:spPr>
          <a:xfrm>
            <a:off x="2898250" y="4761578"/>
            <a:ext cx="2588150" cy="369332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F1099BF-28C2-A5CA-FA97-FFD172694425}"/>
              </a:ext>
            </a:extLst>
          </p:cNvPr>
          <p:cNvSpPr/>
          <p:nvPr/>
        </p:nvSpPr>
        <p:spPr>
          <a:xfrm>
            <a:off x="1330434" y="4325840"/>
            <a:ext cx="864125" cy="369332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CA27147-8D05-3572-0005-4246E159C178}"/>
              </a:ext>
            </a:extLst>
          </p:cNvPr>
          <p:cNvSpPr/>
          <p:nvPr/>
        </p:nvSpPr>
        <p:spPr>
          <a:xfrm>
            <a:off x="1330434" y="4761578"/>
            <a:ext cx="405497" cy="369332"/>
          </a:xfrm>
          <a:prstGeom prst="rect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AC52C3E-975C-7C27-2D90-A2D2AED4685C}"/>
              </a:ext>
            </a:extLst>
          </p:cNvPr>
          <p:cNvSpPr/>
          <p:nvPr/>
        </p:nvSpPr>
        <p:spPr>
          <a:xfrm>
            <a:off x="3676338" y="3511898"/>
            <a:ext cx="400361" cy="369332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DCF6B231-0A4F-514B-E31F-B4A818A7A065}"/>
              </a:ext>
            </a:extLst>
          </p:cNvPr>
          <p:cNvCxnSpPr>
            <a:stCxn id="9" idx="1"/>
          </p:cNvCxnSpPr>
          <p:nvPr/>
        </p:nvCxnSpPr>
        <p:spPr>
          <a:xfrm flipH="1" flipV="1">
            <a:off x="1645920" y="1653540"/>
            <a:ext cx="764650" cy="204302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B229790-848B-DB06-2726-D582DE01E7DC}"/>
              </a:ext>
            </a:extLst>
          </p:cNvPr>
          <p:cNvSpPr txBox="1"/>
          <p:nvPr/>
        </p:nvSpPr>
        <p:spPr>
          <a:xfrm>
            <a:off x="1139902" y="1344037"/>
            <a:ext cx="684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이동</a:t>
            </a:r>
            <a:endParaRPr lang="en-US" altLang="ko-KR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BC90470E-1EB5-8197-36F3-96FBE7FFA411}"/>
              </a:ext>
            </a:extLst>
          </p:cNvPr>
          <p:cNvCxnSpPr/>
          <p:nvPr/>
        </p:nvCxnSpPr>
        <p:spPr>
          <a:xfrm flipH="1" flipV="1">
            <a:off x="802420" y="2342645"/>
            <a:ext cx="764650" cy="204302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4D68E204-6086-FDA5-A188-1CF3FC74EEBA}"/>
              </a:ext>
            </a:extLst>
          </p:cNvPr>
          <p:cNvSpPr txBox="1"/>
          <p:nvPr/>
        </p:nvSpPr>
        <p:spPr>
          <a:xfrm>
            <a:off x="288692" y="2003438"/>
            <a:ext cx="929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달리기</a:t>
            </a:r>
            <a:endParaRPr lang="en-US" altLang="ko-KR" dirty="0"/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C0F1B69C-A9C8-8789-E3D0-9664C88EF587}"/>
              </a:ext>
            </a:extLst>
          </p:cNvPr>
          <p:cNvCxnSpPr>
            <a:cxnSpLocks/>
          </p:cNvCxnSpPr>
          <p:nvPr/>
        </p:nvCxnSpPr>
        <p:spPr>
          <a:xfrm flipV="1">
            <a:off x="940221" y="5113722"/>
            <a:ext cx="486250" cy="70672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A8FC5208-4F85-18B9-78E3-D91A82EB4F8E}"/>
              </a:ext>
            </a:extLst>
          </p:cNvPr>
          <p:cNvSpPr txBox="1"/>
          <p:nvPr/>
        </p:nvSpPr>
        <p:spPr>
          <a:xfrm>
            <a:off x="554241" y="5798552"/>
            <a:ext cx="684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앉기</a:t>
            </a:r>
            <a:endParaRPr lang="en-US" altLang="ko-KR" dirty="0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E8891F6D-4776-78AD-43C4-880A7E9FFF27}"/>
              </a:ext>
            </a:extLst>
          </p:cNvPr>
          <p:cNvCxnSpPr>
            <a:cxnSpLocks/>
          </p:cNvCxnSpPr>
          <p:nvPr/>
        </p:nvCxnSpPr>
        <p:spPr>
          <a:xfrm flipV="1">
            <a:off x="4136447" y="5130910"/>
            <a:ext cx="0" cy="75832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01B82064-252C-1BA6-54E0-EE2EDA0BE657}"/>
              </a:ext>
            </a:extLst>
          </p:cNvPr>
          <p:cNvSpPr txBox="1"/>
          <p:nvPr/>
        </p:nvSpPr>
        <p:spPr>
          <a:xfrm>
            <a:off x="3568440" y="5880379"/>
            <a:ext cx="1136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상호작용</a:t>
            </a:r>
            <a:endParaRPr lang="en-US" altLang="ko-KR" dirty="0"/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DD394D4B-BF52-06FB-2EDA-E030794FF41F}"/>
              </a:ext>
            </a:extLst>
          </p:cNvPr>
          <p:cNvCxnSpPr>
            <a:cxnSpLocks/>
          </p:cNvCxnSpPr>
          <p:nvPr/>
        </p:nvCxnSpPr>
        <p:spPr>
          <a:xfrm flipV="1">
            <a:off x="3878078" y="1344037"/>
            <a:ext cx="664576" cy="218853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A2F0913A-DB0A-966A-45DC-C4DEE36649C0}"/>
              </a:ext>
            </a:extLst>
          </p:cNvPr>
          <p:cNvSpPr txBox="1"/>
          <p:nvPr/>
        </p:nvSpPr>
        <p:spPr>
          <a:xfrm>
            <a:off x="3974647" y="1047034"/>
            <a:ext cx="1136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내려놓기</a:t>
            </a:r>
            <a:endParaRPr lang="en-US" altLang="ko-KR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32A29E5-D139-5C2C-9AC7-328BAEA6E1CB}"/>
              </a:ext>
            </a:extLst>
          </p:cNvPr>
          <p:cNvSpPr/>
          <p:nvPr/>
        </p:nvSpPr>
        <p:spPr>
          <a:xfrm>
            <a:off x="1755592" y="3077602"/>
            <a:ext cx="355490" cy="369332"/>
          </a:xfrm>
          <a:prstGeom prst="rect">
            <a:avLst/>
          </a:prstGeom>
          <a:solidFill>
            <a:schemeClr val="accent5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0E67B3C-68BC-5352-7F8C-CD28F7FAE3A6}"/>
              </a:ext>
            </a:extLst>
          </p:cNvPr>
          <p:cNvSpPr/>
          <p:nvPr/>
        </p:nvSpPr>
        <p:spPr>
          <a:xfrm>
            <a:off x="2184936" y="3072343"/>
            <a:ext cx="355490" cy="369332"/>
          </a:xfrm>
          <a:prstGeom prst="rect">
            <a:avLst/>
          </a:prstGeom>
          <a:solidFill>
            <a:schemeClr val="accent5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8CABCE4-977C-3AFA-6FBE-2556EA7FF614}"/>
              </a:ext>
            </a:extLst>
          </p:cNvPr>
          <p:cNvSpPr/>
          <p:nvPr/>
        </p:nvSpPr>
        <p:spPr>
          <a:xfrm>
            <a:off x="2617640" y="3064456"/>
            <a:ext cx="355490" cy="369332"/>
          </a:xfrm>
          <a:prstGeom prst="rect">
            <a:avLst/>
          </a:prstGeom>
          <a:solidFill>
            <a:schemeClr val="accent5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554E7CB-67E8-28F2-CCE0-A68C03C1CC5F}"/>
              </a:ext>
            </a:extLst>
          </p:cNvPr>
          <p:cNvSpPr/>
          <p:nvPr/>
        </p:nvSpPr>
        <p:spPr>
          <a:xfrm>
            <a:off x="3050344" y="3064456"/>
            <a:ext cx="355490" cy="369332"/>
          </a:xfrm>
          <a:prstGeom prst="rect">
            <a:avLst/>
          </a:prstGeom>
          <a:solidFill>
            <a:schemeClr val="accent5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B45026C8-6989-4807-51C3-96E65B27E273}"/>
              </a:ext>
            </a:extLst>
          </p:cNvPr>
          <p:cNvCxnSpPr>
            <a:cxnSpLocks/>
          </p:cNvCxnSpPr>
          <p:nvPr/>
        </p:nvCxnSpPr>
        <p:spPr>
          <a:xfrm flipH="1" flipV="1">
            <a:off x="2405287" y="859771"/>
            <a:ext cx="382325" cy="22706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57B60DB8-B3E0-3AF0-C0D5-8DCEBB8230ED}"/>
              </a:ext>
            </a:extLst>
          </p:cNvPr>
          <p:cNvSpPr txBox="1"/>
          <p:nvPr/>
        </p:nvSpPr>
        <p:spPr>
          <a:xfrm>
            <a:off x="1933337" y="539234"/>
            <a:ext cx="684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소통</a:t>
            </a:r>
            <a:endParaRPr lang="en-US" altLang="ko-K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25C2292-66DC-C132-D244-959DB2F6E604}"/>
              </a:ext>
            </a:extLst>
          </p:cNvPr>
          <p:cNvSpPr txBox="1"/>
          <p:nvPr/>
        </p:nvSpPr>
        <p:spPr>
          <a:xfrm>
            <a:off x="416989" y="712955"/>
            <a:ext cx="854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- </a:t>
            </a:r>
            <a:r>
              <a:rPr lang="ko-KR" altLang="en-US" dirty="0"/>
              <a:t>주민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84CB483-FDCC-055F-BFC3-DC1F7791C895}"/>
              </a:ext>
            </a:extLst>
          </p:cNvPr>
          <p:cNvSpPr/>
          <p:nvPr/>
        </p:nvSpPr>
        <p:spPr>
          <a:xfrm>
            <a:off x="2834660" y="3510464"/>
            <a:ext cx="355490" cy="369332"/>
          </a:xfrm>
          <a:prstGeom prst="rect">
            <a:avLst/>
          </a:prstGeom>
          <a:solidFill>
            <a:srgbClr val="00B0F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DC7EEC2-A85B-710A-AA3B-ABB7A918939D}"/>
              </a:ext>
            </a:extLst>
          </p:cNvPr>
          <p:cNvSpPr/>
          <p:nvPr/>
        </p:nvSpPr>
        <p:spPr>
          <a:xfrm>
            <a:off x="3258750" y="3505347"/>
            <a:ext cx="355490" cy="369332"/>
          </a:xfrm>
          <a:prstGeom prst="rect">
            <a:avLst/>
          </a:prstGeom>
          <a:solidFill>
            <a:srgbClr val="00B0F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A4488115-E467-AF4A-066B-60819736AD43}"/>
              </a:ext>
            </a:extLst>
          </p:cNvPr>
          <p:cNvCxnSpPr>
            <a:cxnSpLocks/>
            <a:stCxn id="3" idx="0"/>
          </p:cNvCxnSpPr>
          <p:nvPr/>
        </p:nvCxnSpPr>
        <p:spPr>
          <a:xfrm flipV="1">
            <a:off x="3012405" y="1344037"/>
            <a:ext cx="355952" cy="216642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954DE75C-0E60-E946-F450-93CE28B26448}"/>
              </a:ext>
            </a:extLst>
          </p:cNvPr>
          <p:cNvCxnSpPr>
            <a:cxnSpLocks/>
            <a:stCxn id="19" idx="0"/>
          </p:cNvCxnSpPr>
          <p:nvPr/>
        </p:nvCxnSpPr>
        <p:spPr>
          <a:xfrm flipH="1" flipV="1">
            <a:off x="3367895" y="1344037"/>
            <a:ext cx="68600" cy="216131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79B9F123-E7C6-C689-FFCD-37B31ECB6F52}"/>
              </a:ext>
            </a:extLst>
          </p:cNvPr>
          <p:cNvSpPr txBox="1"/>
          <p:nvPr/>
        </p:nvSpPr>
        <p:spPr>
          <a:xfrm>
            <a:off x="2748999" y="962598"/>
            <a:ext cx="1136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특수능력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5187225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75E5029-557C-EFF5-81B5-74EA1B7A7E81}"/>
              </a:ext>
            </a:extLst>
          </p:cNvPr>
          <p:cNvSpPr txBox="1"/>
          <p:nvPr/>
        </p:nvSpPr>
        <p:spPr>
          <a:xfrm>
            <a:off x="374650" y="354568"/>
            <a:ext cx="2622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조작법</a:t>
            </a:r>
          </a:p>
        </p:txBody>
      </p:sp>
      <p:pic>
        <p:nvPicPr>
          <p:cNvPr id="8" name="그림 7" descr="텍스트, 입력 장치, 키보드, 주변기기이(가) 표시된 사진&#10;&#10;자동 생성된 설명">
            <a:extLst>
              <a:ext uri="{FF2B5EF4-FFF2-40B4-BE49-F238E27FC236}">
                <a16:creationId xmlns:a16="http://schemas.microsoft.com/office/drawing/2014/main" id="{54B31642-17C7-1511-1FAC-CF057BF75C9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122" y="0"/>
            <a:ext cx="11755755" cy="685800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696CEDE7-80A8-7D3B-B007-B141ADFF43C9}"/>
              </a:ext>
            </a:extLst>
          </p:cNvPr>
          <p:cNvSpPr/>
          <p:nvPr/>
        </p:nvSpPr>
        <p:spPr>
          <a:xfrm>
            <a:off x="2410570" y="3511898"/>
            <a:ext cx="355490" cy="369332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E9E25DF-D987-99CC-25B2-53D5136138AA}"/>
              </a:ext>
            </a:extLst>
          </p:cNvPr>
          <p:cNvSpPr/>
          <p:nvPr/>
        </p:nvSpPr>
        <p:spPr>
          <a:xfrm>
            <a:off x="1976230" y="3946238"/>
            <a:ext cx="355490" cy="369332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E828BDF-1960-3906-1E4B-013C599E2D0E}"/>
              </a:ext>
            </a:extLst>
          </p:cNvPr>
          <p:cNvSpPr/>
          <p:nvPr/>
        </p:nvSpPr>
        <p:spPr>
          <a:xfrm>
            <a:off x="2410570" y="3946238"/>
            <a:ext cx="355490" cy="369332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589EE7F-514D-BB88-0C70-81CFEDAE2A1D}"/>
              </a:ext>
            </a:extLst>
          </p:cNvPr>
          <p:cNvSpPr/>
          <p:nvPr/>
        </p:nvSpPr>
        <p:spPr>
          <a:xfrm>
            <a:off x="2844910" y="3946238"/>
            <a:ext cx="355490" cy="369332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6672A3B-2293-E7AD-930F-ABFACA521F7F}"/>
              </a:ext>
            </a:extLst>
          </p:cNvPr>
          <p:cNvSpPr/>
          <p:nvPr/>
        </p:nvSpPr>
        <p:spPr>
          <a:xfrm>
            <a:off x="2898250" y="4761578"/>
            <a:ext cx="2588150" cy="369332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F1099BF-28C2-A5CA-FA97-FFD172694425}"/>
              </a:ext>
            </a:extLst>
          </p:cNvPr>
          <p:cNvSpPr/>
          <p:nvPr/>
        </p:nvSpPr>
        <p:spPr>
          <a:xfrm>
            <a:off x="1330434" y="4325840"/>
            <a:ext cx="864125" cy="369332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CA27147-8D05-3572-0005-4246E159C178}"/>
              </a:ext>
            </a:extLst>
          </p:cNvPr>
          <p:cNvSpPr/>
          <p:nvPr/>
        </p:nvSpPr>
        <p:spPr>
          <a:xfrm>
            <a:off x="1330434" y="4761578"/>
            <a:ext cx="405497" cy="369332"/>
          </a:xfrm>
          <a:prstGeom prst="rect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AC52C3E-975C-7C27-2D90-A2D2AED4685C}"/>
              </a:ext>
            </a:extLst>
          </p:cNvPr>
          <p:cNvSpPr/>
          <p:nvPr/>
        </p:nvSpPr>
        <p:spPr>
          <a:xfrm>
            <a:off x="3676338" y="3511898"/>
            <a:ext cx="400361" cy="369332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DCF6B231-0A4F-514B-E31F-B4A818A7A065}"/>
              </a:ext>
            </a:extLst>
          </p:cNvPr>
          <p:cNvCxnSpPr>
            <a:stCxn id="9" idx="1"/>
          </p:cNvCxnSpPr>
          <p:nvPr/>
        </p:nvCxnSpPr>
        <p:spPr>
          <a:xfrm flipH="1" flipV="1">
            <a:off x="1645920" y="1653540"/>
            <a:ext cx="764650" cy="204302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B229790-848B-DB06-2726-D582DE01E7DC}"/>
              </a:ext>
            </a:extLst>
          </p:cNvPr>
          <p:cNvSpPr txBox="1"/>
          <p:nvPr/>
        </p:nvSpPr>
        <p:spPr>
          <a:xfrm>
            <a:off x="1139902" y="1344037"/>
            <a:ext cx="684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이동</a:t>
            </a:r>
            <a:endParaRPr lang="en-US" altLang="ko-KR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BC90470E-1EB5-8197-36F3-96FBE7FFA411}"/>
              </a:ext>
            </a:extLst>
          </p:cNvPr>
          <p:cNvCxnSpPr/>
          <p:nvPr/>
        </p:nvCxnSpPr>
        <p:spPr>
          <a:xfrm flipH="1" flipV="1">
            <a:off x="802420" y="2342645"/>
            <a:ext cx="764650" cy="204302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4D68E204-6086-FDA5-A188-1CF3FC74EEBA}"/>
              </a:ext>
            </a:extLst>
          </p:cNvPr>
          <p:cNvSpPr txBox="1"/>
          <p:nvPr/>
        </p:nvSpPr>
        <p:spPr>
          <a:xfrm>
            <a:off x="288692" y="2003438"/>
            <a:ext cx="658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가속</a:t>
            </a:r>
            <a:endParaRPr lang="en-US" altLang="ko-KR" dirty="0"/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C0F1B69C-A9C8-8789-E3D0-9664C88EF587}"/>
              </a:ext>
            </a:extLst>
          </p:cNvPr>
          <p:cNvCxnSpPr>
            <a:cxnSpLocks/>
          </p:cNvCxnSpPr>
          <p:nvPr/>
        </p:nvCxnSpPr>
        <p:spPr>
          <a:xfrm flipV="1">
            <a:off x="940221" y="5113722"/>
            <a:ext cx="486250" cy="70672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A8FC5208-4F85-18B9-78E3-D91A82EB4F8E}"/>
              </a:ext>
            </a:extLst>
          </p:cNvPr>
          <p:cNvSpPr txBox="1"/>
          <p:nvPr/>
        </p:nvSpPr>
        <p:spPr>
          <a:xfrm>
            <a:off x="554241" y="5798552"/>
            <a:ext cx="684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앉기</a:t>
            </a:r>
            <a:endParaRPr lang="en-US" altLang="ko-KR" dirty="0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E8891F6D-4776-78AD-43C4-880A7E9FFF27}"/>
              </a:ext>
            </a:extLst>
          </p:cNvPr>
          <p:cNvCxnSpPr>
            <a:cxnSpLocks/>
          </p:cNvCxnSpPr>
          <p:nvPr/>
        </p:nvCxnSpPr>
        <p:spPr>
          <a:xfrm flipV="1">
            <a:off x="4136447" y="5130910"/>
            <a:ext cx="0" cy="75832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01B82064-252C-1BA6-54E0-EE2EDA0BE657}"/>
              </a:ext>
            </a:extLst>
          </p:cNvPr>
          <p:cNvSpPr txBox="1"/>
          <p:nvPr/>
        </p:nvSpPr>
        <p:spPr>
          <a:xfrm>
            <a:off x="3568440" y="5880379"/>
            <a:ext cx="1136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상호작용</a:t>
            </a:r>
            <a:endParaRPr lang="en-US" altLang="ko-KR" dirty="0"/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DD394D4B-BF52-06FB-2EDA-E030794FF41F}"/>
              </a:ext>
            </a:extLst>
          </p:cNvPr>
          <p:cNvCxnSpPr>
            <a:cxnSpLocks/>
          </p:cNvCxnSpPr>
          <p:nvPr/>
        </p:nvCxnSpPr>
        <p:spPr>
          <a:xfrm flipV="1">
            <a:off x="3871728" y="1344037"/>
            <a:ext cx="664576" cy="218853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A2F0913A-DB0A-966A-45DC-C4DEE36649C0}"/>
              </a:ext>
            </a:extLst>
          </p:cNvPr>
          <p:cNvSpPr txBox="1"/>
          <p:nvPr/>
        </p:nvSpPr>
        <p:spPr>
          <a:xfrm>
            <a:off x="3974647" y="1047034"/>
            <a:ext cx="1136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내려놓기</a:t>
            </a:r>
            <a:endParaRPr lang="en-US" altLang="ko-KR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32A29E5-D139-5C2C-9AC7-328BAEA6E1CB}"/>
              </a:ext>
            </a:extLst>
          </p:cNvPr>
          <p:cNvSpPr/>
          <p:nvPr/>
        </p:nvSpPr>
        <p:spPr>
          <a:xfrm>
            <a:off x="1755592" y="3077602"/>
            <a:ext cx="355490" cy="369332"/>
          </a:xfrm>
          <a:prstGeom prst="rect">
            <a:avLst/>
          </a:prstGeom>
          <a:solidFill>
            <a:schemeClr val="accent5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0E67B3C-68BC-5352-7F8C-CD28F7FAE3A6}"/>
              </a:ext>
            </a:extLst>
          </p:cNvPr>
          <p:cNvSpPr/>
          <p:nvPr/>
        </p:nvSpPr>
        <p:spPr>
          <a:xfrm>
            <a:off x="2184936" y="3072343"/>
            <a:ext cx="355490" cy="369332"/>
          </a:xfrm>
          <a:prstGeom prst="rect">
            <a:avLst/>
          </a:prstGeom>
          <a:solidFill>
            <a:schemeClr val="accent5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8CABCE4-977C-3AFA-6FBE-2556EA7FF614}"/>
              </a:ext>
            </a:extLst>
          </p:cNvPr>
          <p:cNvSpPr/>
          <p:nvPr/>
        </p:nvSpPr>
        <p:spPr>
          <a:xfrm>
            <a:off x="2617640" y="3064456"/>
            <a:ext cx="355490" cy="369332"/>
          </a:xfrm>
          <a:prstGeom prst="rect">
            <a:avLst/>
          </a:prstGeom>
          <a:solidFill>
            <a:schemeClr val="accent5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554E7CB-67E8-28F2-CCE0-A68C03C1CC5F}"/>
              </a:ext>
            </a:extLst>
          </p:cNvPr>
          <p:cNvSpPr/>
          <p:nvPr/>
        </p:nvSpPr>
        <p:spPr>
          <a:xfrm>
            <a:off x="3050344" y="3064456"/>
            <a:ext cx="355490" cy="369332"/>
          </a:xfrm>
          <a:prstGeom prst="rect">
            <a:avLst/>
          </a:prstGeom>
          <a:solidFill>
            <a:schemeClr val="accent5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B45026C8-6989-4807-51C3-96E65B27E273}"/>
              </a:ext>
            </a:extLst>
          </p:cNvPr>
          <p:cNvCxnSpPr>
            <a:cxnSpLocks/>
          </p:cNvCxnSpPr>
          <p:nvPr/>
        </p:nvCxnSpPr>
        <p:spPr>
          <a:xfrm flipH="1" flipV="1">
            <a:off x="2405287" y="859771"/>
            <a:ext cx="382325" cy="22706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57B60DB8-B3E0-3AF0-C0D5-8DCEBB8230ED}"/>
              </a:ext>
            </a:extLst>
          </p:cNvPr>
          <p:cNvSpPr txBox="1"/>
          <p:nvPr/>
        </p:nvSpPr>
        <p:spPr>
          <a:xfrm>
            <a:off x="1933337" y="539234"/>
            <a:ext cx="684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소통</a:t>
            </a:r>
            <a:endParaRPr lang="en-US" altLang="ko-K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82A299A-E0BF-2393-D83C-BA214461B2C1}"/>
              </a:ext>
            </a:extLst>
          </p:cNvPr>
          <p:cNvSpPr txBox="1"/>
          <p:nvPr/>
        </p:nvSpPr>
        <p:spPr>
          <a:xfrm>
            <a:off x="416989" y="712955"/>
            <a:ext cx="854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경찰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CBC56F2-1F3C-A3CA-928F-CF9DB301A611}"/>
              </a:ext>
            </a:extLst>
          </p:cNvPr>
          <p:cNvSpPr/>
          <p:nvPr/>
        </p:nvSpPr>
        <p:spPr>
          <a:xfrm>
            <a:off x="3269893" y="3511898"/>
            <a:ext cx="355490" cy="369332"/>
          </a:xfrm>
          <a:prstGeom prst="rect">
            <a:avLst/>
          </a:prstGeom>
          <a:solidFill>
            <a:srgbClr val="00B0F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0CB3B5AF-B7C5-4D3C-F0C6-E8C50CEEA7AF}"/>
              </a:ext>
            </a:extLst>
          </p:cNvPr>
          <p:cNvCxnSpPr>
            <a:cxnSpLocks/>
          </p:cNvCxnSpPr>
          <p:nvPr/>
        </p:nvCxnSpPr>
        <p:spPr>
          <a:xfrm flipH="1" flipV="1">
            <a:off x="3367895" y="1344037"/>
            <a:ext cx="68600" cy="216131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B4B08F7A-EDB3-EA7F-8BA8-50B19326648A}"/>
              </a:ext>
            </a:extLst>
          </p:cNvPr>
          <p:cNvSpPr txBox="1"/>
          <p:nvPr/>
        </p:nvSpPr>
        <p:spPr>
          <a:xfrm>
            <a:off x="3050344" y="984482"/>
            <a:ext cx="687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장전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2422211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3740</TotalTime>
  <Words>1334</Words>
  <Application>Microsoft Office PowerPoint</Application>
  <PresentationFormat>와이드스크린</PresentationFormat>
  <Paragraphs>230</Paragraphs>
  <Slides>20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3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Sungmin Kang</dc:creator>
  <cp:lastModifiedBy>Sungmin Kang</cp:lastModifiedBy>
  <cp:revision>13</cp:revision>
  <dcterms:created xsi:type="dcterms:W3CDTF">2024-07-10T13:45:36Z</dcterms:created>
  <dcterms:modified xsi:type="dcterms:W3CDTF">2024-09-10T22:58:52Z</dcterms:modified>
</cp:coreProperties>
</file>